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30"/>
  </p:notesMasterIdLst>
  <p:sldIdLst>
    <p:sldId id="256" r:id="rId2"/>
    <p:sldId id="257" r:id="rId3"/>
    <p:sldId id="258" r:id="rId4"/>
    <p:sldId id="259" r:id="rId5"/>
    <p:sldId id="263" r:id="rId6"/>
    <p:sldId id="260" r:id="rId7"/>
    <p:sldId id="261" r:id="rId8"/>
    <p:sldId id="262" r:id="rId9"/>
    <p:sldId id="264" r:id="rId10"/>
    <p:sldId id="265" r:id="rId11"/>
    <p:sldId id="266"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67" r:id="rId27"/>
    <p:sldId id="268" r:id="rId28"/>
    <p:sldId id="283" r:id="rId29"/>
  </p:sldIdLst>
  <p:sldSz cx="12192000" cy="6858000"/>
  <p:notesSz cx="6858000" cy="9144000"/>
  <p:embeddedFontLst>
    <p:embeddedFont>
      <p:font typeface="DFKai-SB" panose="03000509000000000000" pitchFamily="65" charset="-120"/>
      <p:regular r:id="rId31"/>
    </p:embeddedFont>
    <p:embeddedFont>
      <p:font typeface="DFKai-SB" panose="03000509000000000000" pitchFamily="65" charset="-120"/>
      <p:regular r:id="rId31"/>
    </p:embeddedFont>
    <p:embeddedFont>
      <p:font typeface="Open Sans" panose="020B0606030504020204" pitchFamily="34" charset="0"/>
      <p:regular r:id="rId32"/>
      <p:bold r:id="rId33"/>
      <p:italic r:id="rId34"/>
      <p:boldItalic r:id="rId35"/>
    </p:embeddedFont>
    <p:embeddedFont>
      <p:font typeface="Trebuchet MS" panose="020B060302020202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1BD3CA0-CAA5-4BB1-BA49-E20E9B3147ED}">
  <a:tblStyle styleId="{51BD3CA0-CAA5-4BB1-BA49-E20E9B3147ED}" styleName="Table_0">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AEAE7"/>
          </a:solidFill>
        </a:fill>
      </a:tcStyle>
    </a:wholeTbl>
    <a:band1H>
      <a:tcTxStyle/>
      <a:tcStyle>
        <a:tcBdr/>
        <a:fill>
          <a:solidFill>
            <a:srgbClr val="F6D2CB"/>
          </a:solidFill>
        </a:fill>
      </a:tcStyle>
    </a:band1H>
    <a:band2H>
      <a:tcTxStyle/>
      <a:tcStyle>
        <a:tcBdr/>
      </a:tcStyle>
    </a:band2H>
    <a:band1V>
      <a:tcTxStyle/>
      <a:tcStyle>
        <a:tcBdr/>
        <a:fill>
          <a:solidFill>
            <a:srgbClr val="F6D2CB"/>
          </a:solidFill>
        </a:fill>
      </a:tcStyle>
    </a:band1V>
    <a:band2V>
      <a:tcTxStyle/>
      <a:tcStyle>
        <a:tcBdr/>
      </a:tcStyle>
    </a:band2V>
    <a:lastCol>
      <a:tcTxStyle b="on" i="off">
        <a:font>
          <a:latin typeface="Trebuchet MS"/>
          <a:ea typeface="Trebuchet MS"/>
          <a:cs typeface="Trebuchet MS"/>
        </a:font>
        <a:schemeClr val="lt1"/>
      </a:tcTxStyle>
      <a:tcStyle>
        <a:tcBdr/>
        <a:fill>
          <a:solidFill>
            <a:schemeClr val="accent4"/>
          </a:solidFill>
        </a:fill>
      </a:tcStyle>
    </a:lastCol>
    <a:firstCol>
      <a:tcTxStyle b="on" i="off">
        <a:font>
          <a:latin typeface="Trebuchet MS"/>
          <a:ea typeface="Trebuchet MS"/>
          <a:cs typeface="Trebuchet MS"/>
        </a:font>
        <a:schemeClr val="lt1"/>
      </a:tcTxStyle>
      <a:tcStyle>
        <a:tcBdr/>
        <a:fill>
          <a:solidFill>
            <a:schemeClr val="accent4"/>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sm" len="sm"/>
              <a:tailEnd type="none" w="sm" len="sm"/>
            </a:ln>
          </a:top>
        </a:tcBdr>
        <a:fill>
          <a:solidFill>
            <a:schemeClr val="accent4"/>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sm" len="sm"/>
              <a:tailEnd type="none" w="sm" len="sm"/>
            </a:ln>
          </a:bottom>
        </a:tcBdr>
        <a:fill>
          <a:solidFill>
            <a:schemeClr val="accent4"/>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e1ccbb1522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e1ccbb152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e1ccbb1522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e1ccbb152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e1ccbb1522_0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e1ccbb152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e1ccbb1522_0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e1ccbb152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e1ccbb1522_0_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e1ccbb1522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e1ccbb1522_0_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e1ccbb1522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e1ccbb1522_0_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e1ccbb1522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e1ccbb1522_0_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e1ccbb1522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e1ccbb1522_0_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e1ccbb1522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e1ccbb1522_0_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e1ccbb1522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e1ccbb1522_0_5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e1ccbb1522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e1ccbb1522_0_6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e1ccbb1522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e1ccbb1522_0_6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e1ccbb1522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e1ccbb1522_0_7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e1ccbb1522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7" name="Google Shape;317;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標題投影片" type="title">
  <p:cSld name="TITLE">
    <p:spTree>
      <p:nvGrpSpPr>
        <p:cNvPr id="1" name="Shape 22"/>
        <p:cNvGrpSpPr/>
        <p:nvPr/>
      </p:nvGrpSpPr>
      <p:grpSpPr>
        <a:xfrm>
          <a:off x="0" y="0"/>
          <a:ext cx="0" cy="0"/>
          <a:chOff x="0" y="0"/>
          <a:chExt cx="0" cy="0"/>
        </a:xfrm>
      </p:grpSpPr>
      <p:grpSp>
        <p:nvGrpSpPr>
          <p:cNvPr id="23" name="Google Shape;23;p2"/>
          <p:cNvGrpSpPr/>
          <p:nvPr/>
        </p:nvGrpSpPr>
        <p:grpSpPr>
          <a:xfrm>
            <a:off x="0" y="-8467"/>
            <a:ext cx="12192000" cy="6866467"/>
            <a:chOff x="0" y="-8467"/>
            <a:chExt cx="12192000" cy="6866467"/>
          </a:xfrm>
        </p:grpSpPr>
        <p:cxnSp>
          <p:nvCxnSpPr>
            <p:cNvPr id="24" name="Google Shape;24;p2"/>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25" name="Google Shape;25;p2"/>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26" name="Google Shape;26;p2"/>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27" name="Google Shape;27;p2"/>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28" name="Google Shape;28;p2"/>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30" name="Google Shape;30;p2"/>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31" name="Google Shape;31;p2"/>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32" name="Google Shape;32;p2"/>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0800000">
              <a:off x="0" y="0"/>
              <a:ext cx="842596" cy="5666154"/>
            </a:xfrm>
            <a:prstGeom prst="triangle">
              <a:avLst>
                <a:gd name="adj" fmla="val 10000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507067" y="2404534"/>
            <a:ext cx="7766936" cy="1646302"/>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Clr>
                <a:schemeClr val="accent1"/>
              </a:buClr>
              <a:buSzPts val="5400"/>
              <a:buFont typeface="Trebuchet MS"/>
              <a:buNone/>
              <a:defRPr sz="54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
          <p:cNvSpPr txBox="1">
            <a:spLocks noGrp="1"/>
          </p:cNvSpPr>
          <p:nvPr>
            <p:ph type="subTitle" idx="1"/>
          </p:nvPr>
        </p:nvSpPr>
        <p:spPr>
          <a:xfrm>
            <a:off x="1507067" y="4050833"/>
            <a:ext cx="7766936" cy="1096899"/>
          </a:xfrm>
          <a:prstGeom prst="rect">
            <a:avLst/>
          </a:prstGeom>
          <a:noFill/>
          <a:ln>
            <a:noFill/>
          </a:ln>
        </p:spPr>
        <p:txBody>
          <a:bodyPr spcFirstLastPara="1" wrap="square" lIns="91425" tIns="45700" rIns="91425" bIns="45700" anchor="t" anchorCtr="0">
            <a:normAutofit/>
          </a:bodyPr>
          <a:lstStyle>
            <a:lvl1pPr lvl="0" algn="r">
              <a:spcBef>
                <a:spcPts val="1000"/>
              </a:spcBef>
              <a:spcAft>
                <a:spcPts val="0"/>
              </a:spcAft>
              <a:buSzPts val="1440"/>
              <a:buNone/>
              <a:defRPr>
                <a:solidFill>
                  <a:srgbClr val="7F7F7F"/>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a:endParaRPr/>
          </a:p>
        </p:txBody>
      </p:sp>
      <p:sp>
        <p:nvSpPr>
          <p:cNvPr id="36" name="Google Shape;36;p2"/>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2"/>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標題與輔助字幕">
  <p:cSld name="標題與輔助字幕">
    <p:spTree>
      <p:nvGrpSpPr>
        <p:cNvPr id="1" name="Shape 90"/>
        <p:cNvGrpSpPr/>
        <p:nvPr/>
      </p:nvGrpSpPr>
      <p:grpSpPr>
        <a:xfrm>
          <a:off x="0" y="0"/>
          <a:ext cx="0" cy="0"/>
          <a:chOff x="0" y="0"/>
          <a:chExt cx="0" cy="0"/>
        </a:xfrm>
      </p:grpSpPr>
      <p:sp>
        <p:nvSpPr>
          <p:cNvPr id="91" name="Google Shape;91;p11"/>
          <p:cNvSpPr txBox="1">
            <a:spLocks noGrp="1"/>
          </p:cNvSpPr>
          <p:nvPr>
            <p:ph type="title"/>
          </p:nvPr>
        </p:nvSpPr>
        <p:spPr>
          <a:xfrm>
            <a:off x="677335" y="609600"/>
            <a:ext cx="8596668" cy="3403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1"/>
          <p:cNvSpPr txBox="1">
            <a:spLocks noGrp="1"/>
          </p:cNvSpPr>
          <p:nvPr>
            <p:ph type="body" idx="1"/>
          </p:nvPr>
        </p:nvSpPr>
        <p:spPr>
          <a:xfrm>
            <a:off x="677335" y="4470400"/>
            <a:ext cx="8596668" cy="1570962"/>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93" name="Google Shape;93;p11"/>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1"/>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1"/>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引述 (含輔助字幕)">
  <p:cSld name="引述 (含輔助字幕)">
    <p:spTree>
      <p:nvGrpSpPr>
        <p:cNvPr id="1" name="Shape 96"/>
        <p:cNvGrpSpPr/>
        <p:nvPr/>
      </p:nvGrpSpPr>
      <p:grpSpPr>
        <a:xfrm>
          <a:off x="0" y="0"/>
          <a:ext cx="0" cy="0"/>
          <a:chOff x="0" y="0"/>
          <a:chExt cx="0" cy="0"/>
        </a:xfrm>
      </p:grpSpPr>
      <p:sp>
        <p:nvSpPr>
          <p:cNvPr id="97" name="Google Shape;97;p12"/>
          <p:cNvSpPr txBox="1">
            <a:spLocks noGrp="1"/>
          </p:cNvSpPr>
          <p:nvPr>
            <p:ph type="title"/>
          </p:nvPr>
        </p:nvSpPr>
        <p:spPr>
          <a:xfrm>
            <a:off x="931334" y="609600"/>
            <a:ext cx="8094134" cy="3022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2"/>
          <p:cNvSpPr txBox="1">
            <a:spLocks noGrp="1"/>
          </p:cNvSpPr>
          <p:nvPr>
            <p:ph type="body" idx="1"/>
          </p:nvPr>
        </p:nvSpPr>
        <p:spPr>
          <a:xfrm>
            <a:off x="1366139" y="3632200"/>
            <a:ext cx="7224524" cy="381000"/>
          </a:xfrm>
          <a:prstGeom prst="rect">
            <a:avLst/>
          </a:prstGeom>
          <a:noFill/>
          <a:ln>
            <a:noFill/>
          </a:ln>
        </p:spPr>
        <p:txBody>
          <a:bodyPr spcFirstLastPara="1" wrap="square" lIns="91425" tIns="45700" rIns="91425" bIns="45700" anchor="ctr" anchorCtr="0">
            <a:noAutofit/>
          </a:bodyPr>
          <a:lstStyle>
            <a:lvl1pPr marL="457200" lvl="0" indent="-228600" algn="l">
              <a:spcBef>
                <a:spcPts val="1000"/>
              </a:spcBef>
              <a:spcAft>
                <a:spcPts val="0"/>
              </a:spcAft>
              <a:buSzPts val="1280"/>
              <a:buFont typeface="Trebuchet MS"/>
              <a:buNone/>
              <a:defRPr sz="1600">
                <a:solidFill>
                  <a:srgbClr val="7F7F7F"/>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99" name="Google Shape;99;p12"/>
          <p:cNvSpPr txBox="1">
            <a:spLocks noGrp="1"/>
          </p:cNvSpPr>
          <p:nvPr>
            <p:ph type="body" idx="2"/>
          </p:nvPr>
        </p:nvSpPr>
        <p:spPr>
          <a:xfrm>
            <a:off x="677335" y="4470400"/>
            <a:ext cx="8596668" cy="1570962"/>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00" name="Google Shape;100;p12"/>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12"/>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2"/>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
        <p:nvSpPr>
          <p:cNvPr id="103" name="Google Shape;103;p12"/>
          <p:cNvSpPr txBox="1"/>
          <p:nvPr/>
        </p:nvSpPr>
        <p:spPr>
          <a:xfrm>
            <a:off x="541870" y="790378"/>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zh-TW" sz="8000">
                <a:solidFill>
                  <a:srgbClr val="BFE471"/>
                </a:solidFill>
                <a:latin typeface="Arial"/>
                <a:ea typeface="Arial"/>
                <a:cs typeface="Arial"/>
                <a:sym typeface="Arial"/>
              </a:rPr>
              <a:t>“</a:t>
            </a:r>
            <a:endParaRPr/>
          </a:p>
        </p:txBody>
      </p:sp>
      <p:sp>
        <p:nvSpPr>
          <p:cNvPr id="104" name="Google Shape;104;p12"/>
          <p:cNvSpPr txBox="1"/>
          <p:nvPr/>
        </p:nvSpPr>
        <p:spPr>
          <a:xfrm>
            <a:off x="8893011" y="288655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zh-TW" sz="8000">
                <a:solidFill>
                  <a:srgbClr val="BFE471"/>
                </a:solidFill>
                <a:latin typeface="Arial"/>
                <a:ea typeface="Arial"/>
                <a:cs typeface="Arial"/>
                <a:sym typeface="Arial"/>
              </a:rPr>
              <a:t>”</a:t>
            </a:r>
            <a:endParaRPr sz="1800">
              <a:solidFill>
                <a:srgbClr val="BFE47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名片">
  <p:cSld name="名片">
    <p:spTree>
      <p:nvGrpSpPr>
        <p:cNvPr id="1" name="Shape 105"/>
        <p:cNvGrpSpPr/>
        <p:nvPr/>
      </p:nvGrpSpPr>
      <p:grpSpPr>
        <a:xfrm>
          <a:off x="0" y="0"/>
          <a:ext cx="0" cy="0"/>
          <a:chOff x="0" y="0"/>
          <a:chExt cx="0" cy="0"/>
        </a:xfrm>
      </p:grpSpPr>
      <p:sp>
        <p:nvSpPr>
          <p:cNvPr id="106" name="Google Shape;106;p13"/>
          <p:cNvSpPr txBox="1">
            <a:spLocks noGrp="1"/>
          </p:cNvSpPr>
          <p:nvPr>
            <p:ph type="title"/>
          </p:nvPr>
        </p:nvSpPr>
        <p:spPr>
          <a:xfrm>
            <a:off x="677335" y="1931988"/>
            <a:ext cx="8596668" cy="259546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13"/>
          <p:cNvSpPr txBox="1">
            <a:spLocks noGrp="1"/>
          </p:cNvSpPr>
          <p:nvPr>
            <p:ph type="body" idx="1"/>
          </p:nvPr>
        </p:nvSpPr>
        <p:spPr>
          <a:xfrm>
            <a:off x="677335" y="4527448"/>
            <a:ext cx="8596668" cy="151391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08" name="Google Shape;108;p13"/>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13"/>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13"/>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引述名片">
  <p:cSld name="引述名片">
    <p:spTree>
      <p:nvGrpSpPr>
        <p:cNvPr id="1" name="Shape 111"/>
        <p:cNvGrpSpPr/>
        <p:nvPr/>
      </p:nvGrpSpPr>
      <p:grpSpPr>
        <a:xfrm>
          <a:off x="0" y="0"/>
          <a:ext cx="0" cy="0"/>
          <a:chOff x="0" y="0"/>
          <a:chExt cx="0" cy="0"/>
        </a:xfrm>
      </p:grpSpPr>
      <p:sp>
        <p:nvSpPr>
          <p:cNvPr id="112" name="Google Shape;112;p14"/>
          <p:cNvSpPr txBox="1">
            <a:spLocks noGrp="1"/>
          </p:cNvSpPr>
          <p:nvPr>
            <p:ph type="title"/>
          </p:nvPr>
        </p:nvSpPr>
        <p:spPr>
          <a:xfrm>
            <a:off x="931334" y="609600"/>
            <a:ext cx="8094134" cy="3022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14"/>
          <p:cNvSpPr txBox="1">
            <a:spLocks noGrp="1"/>
          </p:cNvSpPr>
          <p:nvPr>
            <p:ph type="body" idx="1"/>
          </p:nvPr>
        </p:nvSpPr>
        <p:spPr>
          <a:xfrm>
            <a:off x="677332" y="4013200"/>
            <a:ext cx="8596669" cy="514248"/>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Trebuchet MS"/>
              <a:buNone/>
              <a:defRPr sz="2400">
                <a:solidFill>
                  <a:srgbClr val="3F3F3F"/>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14" name="Google Shape;114;p14"/>
          <p:cNvSpPr txBox="1">
            <a:spLocks noGrp="1"/>
          </p:cNvSpPr>
          <p:nvPr>
            <p:ph type="body" idx="2"/>
          </p:nvPr>
        </p:nvSpPr>
        <p:spPr>
          <a:xfrm>
            <a:off x="677335" y="4527448"/>
            <a:ext cx="8596668" cy="151391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None/>
              <a:defRPr sz="18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15" name="Google Shape;115;p14"/>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14"/>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4"/>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
        <p:nvSpPr>
          <p:cNvPr id="118" name="Google Shape;118;p14"/>
          <p:cNvSpPr txBox="1"/>
          <p:nvPr/>
        </p:nvSpPr>
        <p:spPr>
          <a:xfrm>
            <a:off x="541870" y="790378"/>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zh-TW" sz="8000">
                <a:solidFill>
                  <a:srgbClr val="BFE471"/>
                </a:solidFill>
                <a:latin typeface="Arial"/>
                <a:ea typeface="Arial"/>
                <a:cs typeface="Arial"/>
                <a:sym typeface="Arial"/>
              </a:rPr>
              <a:t>“</a:t>
            </a:r>
            <a:endParaRPr/>
          </a:p>
        </p:txBody>
      </p:sp>
      <p:sp>
        <p:nvSpPr>
          <p:cNvPr id="119" name="Google Shape;119;p14"/>
          <p:cNvSpPr txBox="1"/>
          <p:nvPr/>
        </p:nvSpPr>
        <p:spPr>
          <a:xfrm>
            <a:off x="8893011" y="288655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zh-TW" sz="8000">
                <a:solidFill>
                  <a:srgbClr val="BFE471"/>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是非題">
  <p:cSld name="是非題">
    <p:spTree>
      <p:nvGrpSpPr>
        <p:cNvPr id="1" name="Shape 120"/>
        <p:cNvGrpSpPr/>
        <p:nvPr/>
      </p:nvGrpSpPr>
      <p:grpSpPr>
        <a:xfrm>
          <a:off x="0" y="0"/>
          <a:ext cx="0" cy="0"/>
          <a:chOff x="0" y="0"/>
          <a:chExt cx="0" cy="0"/>
        </a:xfrm>
      </p:grpSpPr>
      <p:sp>
        <p:nvSpPr>
          <p:cNvPr id="121" name="Google Shape;121;p15"/>
          <p:cNvSpPr txBox="1">
            <a:spLocks noGrp="1"/>
          </p:cNvSpPr>
          <p:nvPr>
            <p:ph type="title"/>
          </p:nvPr>
        </p:nvSpPr>
        <p:spPr>
          <a:xfrm>
            <a:off x="685799" y="609600"/>
            <a:ext cx="8588203" cy="3022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15"/>
          <p:cNvSpPr txBox="1">
            <a:spLocks noGrp="1"/>
          </p:cNvSpPr>
          <p:nvPr>
            <p:ph type="body" idx="1"/>
          </p:nvPr>
        </p:nvSpPr>
        <p:spPr>
          <a:xfrm>
            <a:off x="677332" y="4013200"/>
            <a:ext cx="8596669" cy="514248"/>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Trebuchet MS"/>
              <a:buNone/>
              <a:defRPr sz="2400">
                <a:solidFill>
                  <a:schemeClr val="accent1"/>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23" name="Google Shape;123;p15"/>
          <p:cNvSpPr txBox="1">
            <a:spLocks noGrp="1"/>
          </p:cNvSpPr>
          <p:nvPr>
            <p:ph type="body" idx="2"/>
          </p:nvPr>
        </p:nvSpPr>
        <p:spPr>
          <a:xfrm>
            <a:off x="677335" y="4527448"/>
            <a:ext cx="8596668" cy="151391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None/>
              <a:defRPr sz="18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24" name="Google Shape;124;p15"/>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15"/>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15"/>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標題及直排文字" type="vertTx">
  <p:cSld name="VERTICAL_TEXT">
    <p:spTree>
      <p:nvGrpSpPr>
        <p:cNvPr id="1" name="Shape 127"/>
        <p:cNvGrpSpPr/>
        <p:nvPr/>
      </p:nvGrpSpPr>
      <p:grpSpPr>
        <a:xfrm>
          <a:off x="0" y="0"/>
          <a:ext cx="0" cy="0"/>
          <a:chOff x="0" y="0"/>
          <a:chExt cx="0" cy="0"/>
        </a:xfrm>
      </p:grpSpPr>
      <p:sp>
        <p:nvSpPr>
          <p:cNvPr id="128" name="Google Shape;128;p1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16"/>
          <p:cNvSpPr txBox="1">
            <a:spLocks noGrp="1"/>
          </p:cNvSpPr>
          <p:nvPr>
            <p:ph type="body" idx="1"/>
          </p:nvPr>
        </p:nvSpPr>
        <p:spPr>
          <a:xfrm rot="5400000">
            <a:off x="3035282" y="-197358"/>
            <a:ext cx="3880773" cy="859666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30" name="Google Shape;130;p16"/>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16"/>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16"/>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直排標題及文字" type="vertTitleAndTx">
  <p:cSld name="VERTICAL_TITLE_AND_VERTICAL_TEXT">
    <p:spTree>
      <p:nvGrpSpPr>
        <p:cNvPr id="1" name="Shape 133"/>
        <p:cNvGrpSpPr/>
        <p:nvPr/>
      </p:nvGrpSpPr>
      <p:grpSpPr>
        <a:xfrm>
          <a:off x="0" y="0"/>
          <a:ext cx="0" cy="0"/>
          <a:chOff x="0" y="0"/>
          <a:chExt cx="0" cy="0"/>
        </a:xfrm>
      </p:grpSpPr>
      <p:sp>
        <p:nvSpPr>
          <p:cNvPr id="134" name="Google Shape;134;p17"/>
          <p:cNvSpPr txBox="1">
            <a:spLocks noGrp="1"/>
          </p:cNvSpPr>
          <p:nvPr>
            <p:ph type="title"/>
          </p:nvPr>
        </p:nvSpPr>
        <p:spPr>
          <a:xfrm rot="5400000">
            <a:off x="5994319" y="2582953"/>
            <a:ext cx="5251451" cy="1304743"/>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17"/>
          <p:cNvSpPr txBox="1">
            <a:spLocks noGrp="1"/>
          </p:cNvSpPr>
          <p:nvPr>
            <p:ph type="body" idx="1"/>
          </p:nvPr>
        </p:nvSpPr>
        <p:spPr>
          <a:xfrm rot="5400000">
            <a:off x="1581685" y="-294750"/>
            <a:ext cx="5251450" cy="706015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36" name="Google Shape;136;p17"/>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17"/>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17"/>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標題及內容" type="obj">
  <p:cSld name="OBJECT">
    <p:spTree>
      <p:nvGrpSpPr>
        <p:cNvPr id="1" name="Shape 39"/>
        <p:cNvGrpSpPr/>
        <p:nvPr/>
      </p:nvGrpSpPr>
      <p:grpSpPr>
        <a:xfrm>
          <a:off x="0" y="0"/>
          <a:ext cx="0" cy="0"/>
          <a:chOff x="0" y="0"/>
          <a:chExt cx="0" cy="0"/>
        </a:xfrm>
      </p:grpSpPr>
      <p:sp>
        <p:nvSpPr>
          <p:cNvPr id="40" name="Google Shape;40;p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3600"/>
              <a:buFont typeface="Trebuchet MS"/>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3"/>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42" name="Google Shape;42;p3"/>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3"/>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3"/>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章節標題" type="secHead">
  <p:cSld name="SECTION_HEADER">
    <p:spTree>
      <p:nvGrpSpPr>
        <p:cNvPr id="1" name="Shape 45"/>
        <p:cNvGrpSpPr/>
        <p:nvPr/>
      </p:nvGrpSpPr>
      <p:grpSpPr>
        <a:xfrm>
          <a:off x="0" y="0"/>
          <a:ext cx="0" cy="0"/>
          <a:chOff x="0" y="0"/>
          <a:chExt cx="0" cy="0"/>
        </a:xfrm>
      </p:grpSpPr>
      <p:sp>
        <p:nvSpPr>
          <p:cNvPr id="46" name="Google Shape;46;p4"/>
          <p:cNvSpPr txBox="1">
            <a:spLocks noGrp="1"/>
          </p:cNvSpPr>
          <p:nvPr>
            <p:ph type="title"/>
          </p:nvPr>
        </p:nvSpPr>
        <p:spPr>
          <a:xfrm>
            <a:off x="677335" y="2700867"/>
            <a:ext cx="8596668" cy="1826581"/>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4000"/>
              <a:buFont typeface="Trebuchet MS"/>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4"/>
          <p:cNvSpPr txBox="1">
            <a:spLocks noGrp="1"/>
          </p:cNvSpPr>
          <p:nvPr>
            <p:ph type="body" idx="1"/>
          </p:nvPr>
        </p:nvSpPr>
        <p:spPr>
          <a:xfrm>
            <a:off x="677335" y="4527448"/>
            <a:ext cx="8596668"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48" name="Google Shape;48;p4"/>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4"/>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4"/>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兩個內容" type="twoObj">
  <p:cSld name="TWO_OBJECTS">
    <p:spTree>
      <p:nvGrpSpPr>
        <p:cNvPr id="1" name="Shape 51"/>
        <p:cNvGrpSpPr/>
        <p:nvPr/>
      </p:nvGrpSpPr>
      <p:grpSpPr>
        <a:xfrm>
          <a:off x="0" y="0"/>
          <a:ext cx="0" cy="0"/>
          <a:chOff x="0" y="0"/>
          <a:chExt cx="0" cy="0"/>
        </a:xfrm>
      </p:grpSpPr>
      <p:sp>
        <p:nvSpPr>
          <p:cNvPr id="52" name="Google Shape;52;p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5"/>
          <p:cNvSpPr txBox="1">
            <a:spLocks noGrp="1"/>
          </p:cNvSpPr>
          <p:nvPr>
            <p:ph type="body" idx="1"/>
          </p:nvPr>
        </p:nvSpPr>
        <p:spPr>
          <a:xfrm>
            <a:off x="677334" y="2160589"/>
            <a:ext cx="4184035" cy="3880772"/>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54" name="Google Shape;54;p5"/>
          <p:cNvSpPr txBox="1">
            <a:spLocks noGrp="1"/>
          </p:cNvSpPr>
          <p:nvPr>
            <p:ph type="body" idx="2"/>
          </p:nvPr>
        </p:nvSpPr>
        <p:spPr>
          <a:xfrm>
            <a:off x="5089970" y="2160589"/>
            <a:ext cx="4184034" cy="388077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55" name="Google Shape;55;p5"/>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5"/>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比較" type="twoTxTwoObj">
  <p:cSld name="TWO_OBJECTS_WITH_TEXT">
    <p:spTree>
      <p:nvGrpSpPr>
        <p:cNvPr id="1" name="Shape 58"/>
        <p:cNvGrpSpPr/>
        <p:nvPr/>
      </p:nvGrpSpPr>
      <p:grpSpPr>
        <a:xfrm>
          <a:off x="0" y="0"/>
          <a:ext cx="0" cy="0"/>
          <a:chOff x="0" y="0"/>
          <a:chExt cx="0" cy="0"/>
        </a:xfrm>
      </p:grpSpPr>
      <p:sp>
        <p:nvSpPr>
          <p:cNvPr id="59" name="Google Shape;59;p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3600"/>
              <a:buFont typeface="Trebuchet M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6"/>
          <p:cNvSpPr txBox="1">
            <a:spLocks noGrp="1"/>
          </p:cNvSpPr>
          <p:nvPr>
            <p:ph type="body" idx="1"/>
          </p:nvPr>
        </p:nvSpPr>
        <p:spPr>
          <a:xfrm>
            <a:off x="675745" y="2160983"/>
            <a:ext cx="418562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61" name="Google Shape;61;p6"/>
          <p:cNvSpPr txBox="1">
            <a:spLocks noGrp="1"/>
          </p:cNvSpPr>
          <p:nvPr>
            <p:ph type="body" idx="2"/>
          </p:nvPr>
        </p:nvSpPr>
        <p:spPr>
          <a:xfrm>
            <a:off x="675745" y="2737245"/>
            <a:ext cx="4185623" cy="3304117"/>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2" name="Google Shape;62;p6"/>
          <p:cNvSpPr txBox="1">
            <a:spLocks noGrp="1"/>
          </p:cNvSpPr>
          <p:nvPr>
            <p:ph type="body" idx="3"/>
          </p:nvPr>
        </p:nvSpPr>
        <p:spPr>
          <a:xfrm>
            <a:off x="5088383" y="2160983"/>
            <a:ext cx="418561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63" name="Google Shape;63;p6"/>
          <p:cNvSpPr txBox="1">
            <a:spLocks noGrp="1"/>
          </p:cNvSpPr>
          <p:nvPr>
            <p:ph type="body" idx="4"/>
          </p:nvPr>
        </p:nvSpPr>
        <p:spPr>
          <a:xfrm>
            <a:off x="5088384" y="2737245"/>
            <a:ext cx="4185617" cy="3304117"/>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4" name="Google Shape;64;p6"/>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6"/>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6"/>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只有標題" type="titleOnly">
  <p:cSld name="TITLE_ONLY">
    <p:spTree>
      <p:nvGrpSpPr>
        <p:cNvPr id="1" name="Shape 67"/>
        <p:cNvGrpSpPr/>
        <p:nvPr/>
      </p:nvGrpSpPr>
      <p:grpSpPr>
        <a:xfrm>
          <a:off x="0" y="0"/>
          <a:ext cx="0" cy="0"/>
          <a:chOff x="0" y="0"/>
          <a:chExt cx="0" cy="0"/>
        </a:xfrm>
      </p:grpSpPr>
      <p:sp>
        <p:nvSpPr>
          <p:cNvPr id="68" name="Google Shape;68;p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7"/>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7"/>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7"/>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72"/>
        <p:cNvGrpSpPr/>
        <p:nvPr/>
      </p:nvGrpSpPr>
      <p:grpSpPr>
        <a:xfrm>
          <a:off x="0" y="0"/>
          <a:ext cx="0" cy="0"/>
          <a:chOff x="0" y="0"/>
          <a:chExt cx="0" cy="0"/>
        </a:xfrm>
      </p:grpSpPr>
      <p:sp>
        <p:nvSpPr>
          <p:cNvPr id="73" name="Google Shape;73;p8"/>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8"/>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8"/>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含輔助字幕的內容" type="objTx">
  <p:cSld name="OBJECT_WITH_CAPTION_TEXT">
    <p:spTree>
      <p:nvGrpSpPr>
        <p:cNvPr id="1" name="Shape 76"/>
        <p:cNvGrpSpPr/>
        <p:nvPr/>
      </p:nvGrpSpPr>
      <p:grpSpPr>
        <a:xfrm>
          <a:off x="0" y="0"/>
          <a:ext cx="0" cy="0"/>
          <a:chOff x="0" y="0"/>
          <a:chExt cx="0" cy="0"/>
        </a:xfrm>
      </p:grpSpPr>
      <p:sp>
        <p:nvSpPr>
          <p:cNvPr id="77" name="Google Shape;77;p9"/>
          <p:cNvSpPr txBox="1">
            <a:spLocks noGrp="1"/>
          </p:cNvSpPr>
          <p:nvPr>
            <p:ph type="title"/>
          </p:nvPr>
        </p:nvSpPr>
        <p:spPr>
          <a:xfrm>
            <a:off x="677334" y="1498604"/>
            <a:ext cx="3854528" cy="1278466"/>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2000"/>
              <a:buFont typeface="Trebuchet MS"/>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9"/>
          <p:cNvSpPr txBox="1">
            <a:spLocks noGrp="1"/>
          </p:cNvSpPr>
          <p:nvPr>
            <p:ph type="body" idx="1"/>
          </p:nvPr>
        </p:nvSpPr>
        <p:spPr>
          <a:xfrm>
            <a:off x="4760461" y="514924"/>
            <a:ext cx="4513541" cy="5526437"/>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79" name="Google Shape;79;p9"/>
          <p:cNvSpPr txBox="1">
            <a:spLocks noGrp="1"/>
          </p:cNvSpPr>
          <p:nvPr>
            <p:ph type="body" idx="2"/>
          </p:nvPr>
        </p:nvSpPr>
        <p:spPr>
          <a:xfrm>
            <a:off x="677334" y="2777069"/>
            <a:ext cx="3854528" cy="258444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1120"/>
              <a:buNone/>
              <a:defRPr sz="1400"/>
            </a:lvl2pPr>
            <a:lvl3pPr marL="1371600" lvl="2" indent="-228600" algn="l">
              <a:spcBef>
                <a:spcPts val="1000"/>
              </a:spcBef>
              <a:spcAft>
                <a:spcPts val="0"/>
              </a:spcAft>
              <a:buSzPts val="960"/>
              <a:buNone/>
              <a:defRPr sz="1200"/>
            </a:lvl3pPr>
            <a:lvl4pPr marL="1828800" lvl="3" indent="-228600" algn="l">
              <a:spcBef>
                <a:spcPts val="1000"/>
              </a:spcBef>
              <a:spcAft>
                <a:spcPts val="0"/>
              </a:spcAft>
              <a:buSzPts val="800"/>
              <a:buNone/>
              <a:defRPr sz="1000"/>
            </a:lvl4pPr>
            <a:lvl5pPr marL="2286000" lvl="4" indent="-228600" algn="l">
              <a:spcBef>
                <a:spcPts val="1000"/>
              </a:spcBef>
              <a:spcAft>
                <a:spcPts val="0"/>
              </a:spcAft>
              <a:buSzPts val="800"/>
              <a:buNone/>
              <a:defRPr sz="1000"/>
            </a:lvl5pPr>
            <a:lvl6pPr marL="2743200" lvl="5" indent="-228600" algn="l">
              <a:spcBef>
                <a:spcPts val="1000"/>
              </a:spcBef>
              <a:spcAft>
                <a:spcPts val="0"/>
              </a:spcAft>
              <a:buSzPts val="800"/>
              <a:buNone/>
              <a:defRPr sz="1000"/>
            </a:lvl6pPr>
            <a:lvl7pPr marL="3200400" lvl="6" indent="-228600" algn="l">
              <a:spcBef>
                <a:spcPts val="1000"/>
              </a:spcBef>
              <a:spcAft>
                <a:spcPts val="0"/>
              </a:spcAft>
              <a:buSzPts val="800"/>
              <a:buNone/>
              <a:defRPr sz="1000"/>
            </a:lvl7pPr>
            <a:lvl8pPr marL="3657600" lvl="7" indent="-228600" algn="l">
              <a:spcBef>
                <a:spcPts val="1000"/>
              </a:spcBef>
              <a:spcAft>
                <a:spcPts val="0"/>
              </a:spcAft>
              <a:buSzPts val="800"/>
              <a:buNone/>
              <a:defRPr sz="1000"/>
            </a:lvl8pPr>
            <a:lvl9pPr marL="4114800" lvl="8" indent="-228600" algn="l">
              <a:spcBef>
                <a:spcPts val="1000"/>
              </a:spcBef>
              <a:spcAft>
                <a:spcPts val="0"/>
              </a:spcAft>
              <a:buSzPts val="800"/>
              <a:buNone/>
              <a:defRPr sz="1000"/>
            </a:lvl9pPr>
          </a:lstStyle>
          <a:p>
            <a:endParaRPr/>
          </a:p>
        </p:txBody>
      </p:sp>
      <p:sp>
        <p:nvSpPr>
          <p:cNvPr id="80" name="Google Shape;80;p9"/>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9"/>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9"/>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含輔助字幕的圖片" type="picTx">
  <p:cSld name="PICTURE_WITH_CAPTION_TEXT">
    <p:spTree>
      <p:nvGrpSpPr>
        <p:cNvPr id="1" name="Shape 83"/>
        <p:cNvGrpSpPr/>
        <p:nvPr/>
      </p:nvGrpSpPr>
      <p:grpSpPr>
        <a:xfrm>
          <a:off x="0" y="0"/>
          <a:ext cx="0" cy="0"/>
          <a:chOff x="0" y="0"/>
          <a:chExt cx="0" cy="0"/>
        </a:xfrm>
      </p:grpSpPr>
      <p:sp>
        <p:nvSpPr>
          <p:cNvPr id="84" name="Google Shape;84;p10"/>
          <p:cNvSpPr txBox="1">
            <a:spLocks noGrp="1"/>
          </p:cNvSpPr>
          <p:nvPr>
            <p:ph type="title"/>
          </p:nvPr>
        </p:nvSpPr>
        <p:spPr>
          <a:xfrm>
            <a:off x="677334" y="4800600"/>
            <a:ext cx="8596667"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2400"/>
              <a:buFont typeface="Trebuchet MS"/>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0"/>
          <p:cNvSpPr>
            <a:spLocks noGrp="1"/>
          </p:cNvSpPr>
          <p:nvPr>
            <p:ph type="pic" idx="2"/>
          </p:nvPr>
        </p:nvSpPr>
        <p:spPr>
          <a:xfrm>
            <a:off x="677334" y="609600"/>
            <a:ext cx="8596668" cy="3845718"/>
          </a:xfrm>
          <a:prstGeom prst="rect">
            <a:avLst/>
          </a:prstGeom>
          <a:noFill/>
          <a:ln>
            <a:noFill/>
          </a:ln>
        </p:spPr>
        <p:txBody>
          <a:bodyPr spcFirstLastPara="1" wrap="square" lIns="91425" tIns="45700" rIns="91425" bIns="45700" anchor="t" anchorCtr="0">
            <a:noAutofit/>
          </a:bodyPr>
          <a:lstStyle>
            <a:lvl1pPr marR="0" lvl="0" algn="ctr"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1pPr>
            <a:lvl2pPr marR="0" lvl="1"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2pPr>
            <a:lvl3pPr marR="0" lvl="2"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3pPr>
            <a:lvl4pPr marR="0" lvl="3"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4pPr>
            <a:lvl5pPr marR="0" lvl="4"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5pPr>
            <a:lvl6pPr marR="0" lvl="5"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6pPr>
            <a:lvl7pPr marR="0" lvl="6"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7pPr>
            <a:lvl8pPr marR="0" lvl="7"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8pPr>
            <a:lvl9pPr marR="0" lvl="8"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9pPr>
          </a:lstStyle>
          <a:p>
            <a:endParaRPr/>
          </a:p>
        </p:txBody>
      </p:sp>
      <p:sp>
        <p:nvSpPr>
          <p:cNvPr id="86" name="Google Shape;86;p10"/>
          <p:cNvSpPr txBox="1">
            <a:spLocks noGrp="1"/>
          </p:cNvSpPr>
          <p:nvPr>
            <p:ph type="body" idx="1"/>
          </p:nvPr>
        </p:nvSpPr>
        <p:spPr>
          <a:xfrm>
            <a:off x="677334" y="5367338"/>
            <a:ext cx="8596667" cy="67402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87" name="Google Shape;87;p10"/>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0"/>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0"/>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0" y="-8467"/>
            <a:ext cx="12192000" cy="6866467"/>
            <a:chOff x="0" y="-8467"/>
            <a:chExt cx="12192000" cy="6866467"/>
          </a:xfrm>
        </p:grpSpPr>
        <p:cxnSp>
          <p:nvCxnSpPr>
            <p:cNvPr id="7" name="Google Shape;7;p1"/>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8" name="Google Shape;8;p1"/>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9" name="Google Shape;9;p1"/>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10" name="Google Shape;10;p1"/>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1" name="Google Shape;11;p1"/>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13" name="Google Shape;13;p1"/>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14" name="Google Shape;14;p1"/>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15" name="Google Shape;15;p1"/>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7;p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marR="0" lvl="0" algn="l" rtl="0">
              <a:spcBef>
                <a:spcPts val="0"/>
              </a:spcBef>
              <a:spcAft>
                <a:spcPts val="0"/>
              </a:spcAft>
              <a:buClr>
                <a:schemeClr val="accent1"/>
              </a:buClr>
              <a:buSzPts val="3600"/>
              <a:buFont typeface="Trebuchet MS"/>
              <a:buNone/>
              <a:defRPr sz="36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8" name="Google Shape;18;p1"/>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Trebuchet MS"/>
                <a:ea typeface="Trebuchet MS"/>
                <a:cs typeface="Trebuchet MS"/>
                <a:sym typeface="Trebuchet MS"/>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Trebuchet MS"/>
                <a:ea typeface="Trebuchet MS"/>
                <a:cs typeface="Trebuchet MS"/>
                <a:sym typeface="Trebuchet MS"/>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Trebuchet MS"/>
                <a:ea typeface="Trebuchet MS"/>
                <a:cs typeface="Trebuchet MS"/>
                <a:sym typeface="Trebuchet MS"/>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
        <p:nvSpPr>
          <p:cNvPr id="19" name="Google Shape;19;p1"/>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0" name="Google Shape;20;p1"/>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1" name="Google Shape;21;p1"/>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accent1"/>
                </a:solidFill>
                <a:latin typeface="Trebuchet MS"/>
                <a:ea typeface="Trebuchet MS"/>
                <a:cs typeface="Trebuchet MS"/>
                <a:sym typeface="Trebuchet MS"/>
              </a:defRPr>
            </a:lvl1pPr>
            <a:lvl2pPr marL="0" marR="0" lvl="1" indent="0" algn="r" rtl="0">
              <a:spcBef>
                <a:spcPts val="0"/>
              </a:spcBef>
              <a:buNone/>
              <a:defRPr sz="900" b="0" i="0" u="none" strike="noStrike" cap="none">
                <a:solidFill>
                  <a:schemeClr val="accent1"/>
                </a:solidFill>
                <a:latin typeface="Trebuchet MS"/>
                <a:ea typeface="Trebuchet MS"/>
                <a:cs typeface="Trebuchet MS"/>
                <a:sym typeface="Trebuchet MS"/>
              </a:defRPr>
            </a:lvl2pPr>
            <a:lvl3pPr marL="0" marR="0" lvl="2" indent="0" algn="r" rtl="0">
              <a:spcBef>
                <a:spcPts val="0"/>
              </a:spcBef>
              <a:buNone/>
              <a:defRPr sz="900" b="0" i="0" u="none" strike="noStrike" cap="none">
                <a:solidFill>
                  <a:schemeClr val="accent1"/>
                </a:solidFill>
                <a:latin typeface="Trebuchet MS"/>
                <a:ea typeface="Trebuchet MS"/>
                <a:cs typeface="Trebuchet MS"/>
                <a:sym typeface="Trebuchet MS"/>
              </a:defRPr>
            </a:lvl3pPr>
            <a:lvl4pPr marL="0" marR="0" lvl="3" indent="0" algn="r" rtl="0">
              <a:spcBef>
                <a:spcPts val="0"/>
              </a:spcBef>
              <a:buNone/>
              <a:defRPr sz="900" b="0" i="0" u="none" strike="noStrike" cap="none">
                <a:solidFill>
                  <a:schemeClr val="accent1"/>
                </a:solidFill>
                <a:latin typeface="Trebuchet MS"/>
                <a:ea typeface="Trebuchet MS"/>
                <a:cs typeface="Trebuchet MS"/>
                <a:sym typeface="Trebuchet MS"/>
              </a:defRPr>
            </a:lvl4pPr>
            <a:lvl5pPr marL="0" marR="0" lvl="4" indent="0" algn="r" rtl="0">
              <a:spcBef>
                <a:spcPts val="0"/>
              </a:spcBef>
              <a:buNone/>
              <a:defRPr sz="900" b="0" i="0" u="none" strike="noStrike" cap="none">
                <a:solidFill>
                  <a:schemeClr val="accent1"/>
                </a:solidFill>
                <a:latin typeface="Trebuchet MS"/>
                <a:ea typeface="Trebuchet MS"/>
                <a:cs typeface="Trebuchet MS"/>
                <a:sym typeface="Trebuchet MS"/>
              </a:defRPr>
            </a:lvl5pPr>
            <a:lvl6pPr marL="0" marR="0" lvl="5" indent="0" algn="r" rtl="0">
              <a:spcBef>
                <a:spcPts val="0"/>
              </a:spcBef>
              <a:buNone/>
              <a:defRPr sz="900" b="0" i="0" u="none" strike="noStrike" cap="none">
                <a:solidFill>
                  <a:schemeClr val="accent1"/>
                </a:solidFill>
                <a:latin typeface="Trebuchet MS"/>
                <a:ea typeface="Trebuchet MS"/>
                <a:cs typeface="Trebuchet MS"/>
                <a:sym typeface="Trebuchet MS"/>
              </a:defRPr>
            </a:lvl6pPr>
            <a:lvl7pPr marL="0" marR="0" lvl="6" indent="0" algn="r" rtl="0">
              <a:spcBef>
                <a:spcPts val="0"/>
              </a:spcBef>
              <a:buNone/>
              <a:defRPr sz="900" b="0" i="0" u="none" strike="noStrike" cap="none">
                <a:solidFill>
                  <a:schemeClr val="accent1"/>
                </a:solidFill>
                <a:latin typeface="Trebuchet MS"/>
                <a:ea typeface="Trebuchet MS"/>
                <a:cs typeface="Trebuchet MS"/>
                <a:sym typeface="Trebuchet MS"/>
              </a:defRPr>
            </a:lvl7pPr>
            <a:lvl8pPr marL="0" marR="0" lvl="7" indent="0" algn="r" rtl="0">
              <a:spcBef>
                <a:spcPts val="0"/>
              </a:spcBef>
              <a:buNone/>
              <a:defRPr sz="900" b="0" i="0" u="none" strike="noStrike" cap="none">
                <a:solidFill>
                  <a:schemeClr val="accent1"/>
                </a:solidFill>
                <a:latin typeface="Trebuchet MS"/>
                <a:ea typeface="Trebuchet MS"/>
                <a:cs typeface="Trebuchet MS"/>
                <a:sym typeface="Trebuchet MS"/>
              </a:defRPr>
            </a:lvl8pPr>
            <a:lvl9pPr marL="0" marR="0" lvl="8" indent="0" algn="r" rtl="0">
              <a:spcBef>
                <a:spcPts val="0"/>
              </a:spcBef>
              <a:buNone/>
              <a:defRPr sz="900"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ctrTitle"/>
          </p:nvPr>
        </p:nvSpPr>
        <p:spPr>
          <a:xfrm>
            <a:off x="787976" y="1105781"/>
            <a:ext cx="9811962" cy="2887868"/>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rgbClr val="000000"/>
              </a:buClr>
              <a:buSzPts val="6000"/>
              <a:buFont typeface="Trebuchet MS"/>
              <a:buNone/>
            </a:pPr>
            <a:r>
              <a:rPr lang="zh-TW" sz="6000" dirty="0">
                <a:solidFill>
                  <a:srgbClr val="000000"/>
                </a:solidFill>
                <a:latin typeface="Trebuchet MS"/>
                <a:ea typeface="Trebuchet MS"/>
                <a:cs typeface="Trebuchet MS"/>
                <a:sym typeface="Trebuchet MS"/>
              </a:rPr>
              <a:t>賣場之智慧自走車</a:t>
            </a:r>
            <a:br>
              <a:rPr lang="zh-TW" sz="6000" dirty="0">
                <a:solidFill>
                  <a:srgbClr val="000000"/>
                </a:solidFill>
                <a:latin typeface="Trebuchet MS"/>
                <a:ea typeface="Trebuchet MS"/>
                <a:cs typeface="Trebuchet MS"/>
                <a:sym typeface="Trebuchet MS"/>
              </a:rPr>
            </a:br>
            <a:r>
              <a:rPr lang="zh-TW" sz="6000" dirty="0">
                <a:solidFill>
                  <a:srgbClr val="000000"/>
                </a:solidFill>
                <a:latin typeface="Trebuchet MS"/>
                <a:ea typeface="Trebuchet MS"/>
                <a:cs typeface="Trebuchet MS"/>
                <a:sym typeface="Trebuchet MS"/>
              </a:rPr>
              <a:t>監控介面</a:t>
            </a:r>
            <a:br>
              <a:rPr lang="zh-TW" sz="1800" dirty="0">
                <a:latin typeface="Arial"/>
                <a:ea typeface="Arial"/>
                <a:cs typeface="Arial"/>
                <a:sym typeface="Arial"/>
              </a:rPr>
            </a:br>
            <a:endParaRPr dirty="0"/>
          </a:p>
        </p:txBody>
      </p:sp>
      <p:sp>
        <p:nvSpPr>
          <p:cNvPr id="144" name="Google Shape;144;p18"/>
          <p:cNvSpPr txBox="1">
            <a:spLocks noGrp="1"/>
          </p:cNvSpPr>
          <p:nvPr>
            <p:ph type="subTitle" idx="1"/>
          </p:nvPr>
        </p:nvSpPr>
        <p:spPr>
          <a:xfrm>
            <a:off x="6942337" y="4308285"/>
            <a:ext cx="2823099" cy="12935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600"/>
              <a:buNone/>
            </a:pPr>
            <a:r>
              <a:rPr lang="zh-TW" sz="2000">
                <a:solidFill>
                  <a:schemeClr val="dk1"/>
                </a:solidFill>
                <a:latin typeface="Trebuchet MS"/>
                <a:ea typeface="Trebuchet MS"/>
                <a:cs typeface="Trebuchet MS"/>
                <a:sym typeface="Trebuchet MS"/>
              </a:rPr>
              <a:t>學生:I5B70黃馨輝</a:t>
            </a:r>
            <a:endParaRPr/>
          </a:p>
          <a:p>
            <a:pPr marL="0" lvl="0" indent="0" algn="l" rtl="0">
              <a:spcBef>
                <a:spcPts val="1000"/>
              </a:spcBef>
              <a:spcAft>
                <a:spcPts val="0"/>
              </a:spcAft>
              <a:buSzPts val="1600"/>
              <a:buNone/>
            </a:pPr>
            <a:r>
              <a:rPr lang="zh-TW" sz="2000">
                <a:solidFill>
                  <a:schemeClr val="dk1"/>
                </a:solidFill>
                <a:latin typeface="Trebuchet MS"/>
                <a:ea typeface="Trebuchet MS"/>
                <a:cs typeface="Trebuchet MS"/>
                <a:sym typeface="Trebuchet MS"/>
              </a:rPr>
              <a:t>         I4B49顧恆瑞</a:t>
            </a:r>
            <a:endParaRPr sz="2000">
              <a:solidFill>
                <a:schemeClr val="dk1"/>
              </a:solidFill>
              <a:latin typeface="Trebuchet MS"/>
              <a:ea typeface="Trebuchet MS"/>
              <a:cs typeface="Trebuchet MS"/>
              <a:sym typeface="Trebuchet MS"/>
            </a:endParaRPr>
          </a:p>
          <a:p>
            <a:pPr marL="0" lvl="0" indent="0" algn="l" rtl="0">
              <a:spcBef>
                <a:spcPts val="1000"/>
              </a:spcBef>
              <a:spcAft>
                <a:spcPts val="0"/>
              </a:spcAft>
              <a:buSzPts val="1600"/>
              <a:buNone/>
            </a:pPr>
            <a:r>
              <a:rPr lang="zh-TW" sz="2000">
                <a:solidFill>
                  <a:schemeClr val="dk1"/>
                </a:solidFill>
                <a:latin typeface="Trebuchet MS"/>
                <a:ea typeface="Trebuchet MS"/>
                <a:cs typeface="Trebuchet MS"/>
                <a:sym typeface="Trebuchet MS"/>
              </a:rPr>
              <a:t>指導教授:黃國軒 教授</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p27"/>
          <p:cNvPicPr preferRelativeResize="0">
            <a:picLocks noGrp="1"/>
          </p:cNvPicPr>
          <p:nvPr>
            <p:ph type="body" idx="1"/>
          </p:nvPr>
        </p:nvPicPr>
        <p:blipFill rotWithShape="1">
          <a:blip r:embed="rId3">
            <a:alphaModFix/>
          </a:blip>
          <a:srcRect/>
          <a:stretch/>
        </p:blipFill>
        <p:spPr>
          <a:xfrm>
            <a:off x="1704512" y="553610"/>
            <a:ext cx="6684886" cy="4341900"/>
          </a:xfrm>
          <a:prstGeom prst="rect">
            <a:avLst/>
          </a:prstGeom>
          <a:noFill/>
          <a:ln>
            <a:noFill/>
          </a:ln>
        </p:spPr>
      </p:pic>
      <p:pic>
        <p:nvPicPr>
          <p:cNvPr id="205" name="Google Shape;205;p27"/>
          <p:cNvPicPr preferRelativeResize="0"/>
          <p:nvPr/>
        </p:nvPicPr>
        <p:blipFill rotWithShape="1">
          <a:blip r:embed="rId4">
            <a:alphaModFix/>
          </a:blip>
          <a:srcRect/>
          <a:stretch/>
        </p:blipFill>
        <p:spPr>
          <a:xfrm>
            <a:off x="1704512" y="4895510"/>
            <a:ext cx="6908375" cy="116996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8"/>
          <p:cNvSpPr txBox="1">
            <a:spLocks noGrp="1"/>
          </p:cNvSpPr>
          <p:nvPr>
            <p:ph type="title"/>
          </p:nvPr>
        </p:nvSpPr>
        <p:spPr>
          <a:xfrm>
            <a:off x="1585973" y="636233"/>
            <a:ext cx="8596668" cy="13208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accent1"/>
              </a:buClr>
              <a:buSzPts val="3600"/>
              <a:buFont typeface="Trebuchet MS"/>
              <a:buNone/>
            </a:pPr>
            <a:r>
              <a:rPr lang="zh-TW"/>
              <a:t>圖形化結果</a:t>
            </a:r>
            <a:endParaRPr/>
          </a:p>
        </p:txBody>
      </p:sp>
      <p:pic>
        <p:nvPicPr>
          <p:cNvPr id="211" name="Google Shape;211;p28"/>
          <p:cNvPicPr preferRelativeResize="0"/>
          <p:nvPr/>
        </p:nvPicPr>
        <p:blipFill rotWithShape="1">
          <a:blip r:embed="rId3">
            <a:alphaModFix/>
          </a:blip>
          <a:srcRect/>
          <a:stretch/>
        </p:blipFill>
        <p:spPr>
          <a:xfrm>
            <a:off x="1481006" y="1877134"/>
            <a:ext cx="9229987" cy="413758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1"/>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zh-TW"/>
              <a:t>第二部分 簡易介面</a:t>
            </a:r>
            <a:endParaRPr/>
          </a:p>
          <a:p>
            <a:pPr marL="0" lvl="0" indent="0" algn="l" rtl="0">
              <a:spcBef>
                <a:spcPts val="0"/>
              </a:spcBef>
              <a:spcAft>
                <a:spcPts val="0"/>
              </a:spcAft>
              <a:buNone/>
            </a:pPr>
            <a:endParaRPr/>
          </a:p>
        </p:txBody>
      </p:sp>
      <p:sp>
        <p:nvSpPr>
          <p:cNvPr id="229" name="Google Shape;229;p31"/>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zh-TW" sz="2400"/>
              <a:t>(前言)StarGazer 室內定位介紹</a:t>
            </a:r>
            <a:endParaRPr sz="2400"/>
          </a:p>
          <a:p>
            <a:pPr marL="0" lvl="0" indent="0" algn="l" rtl="0">
              <a:spcBef>
                <a:spcPts val="1000"/>
              </a:spcBef>
              <a:spcAft>
                <a:spcPts val="0"/>
              </a:spcAft>
              <a:buNone/>
            </a:pPr>
            <a:r>
              <a:rPr lang="zh-TW" sz="2400"/>
              <a:t>Flask 及 網頁功能介紹</a:t>
            </a:r>
            <a:endParaRPr sz="2400"/>
          </a:p>
          <a:p>
            <a:pPr marL="0" lvl="0" indent="0" algn="l" rtl="0">
              <a:spcBef>
                <a:spcPts val="1000"/>
              </a:spcBef>
              <a:spcAft>
                <a:spcPts val="0"/>
              </a:spcAft>
              <a:buNone/>
            </a:pPr>
            <a:r>
              <a:rPr lang="zh-TW" sz="2400"/>
              <a:t>Linebot 簡易介紹</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2"/>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zh-TW" sz="2800"/>
              <a:t>(前言)StarGazer室內定位</a:t>
            </a:r>
            <a:endParaRPr sz="2800"/>
          </a:p>
        </p:txBody>
      </p:sp>
      <p:pic>
        <p:nvPicPr>
          <p:cNvPr id="235" name="Google Shape;235;p32"/>
          <p:cNvPicPr preferRelativeResize="0"/>
          <p:nvPr/>
        </p:nvPicPr>
        <p:blipFill>
          <a:blip r:embed="rId3">
            <a:alphaModFix/>
          </a:blip>
          <a:stretch>
            <a:fillRect/>
          </a:stretch>
        </p:blipFill>
        <p:spPr>
          <a:xfrm>
            <a:off x="677325" y="1930500"/>
            <a:ext cx="4479349" cy="3449100"/>
          </a:xfrm>
          <a:prstGeom prst="rect">
            <a:avLst/>
          </a:prstGeom>
          <a:noFill/>
          <a:ln>
            <a:noFill/>
          </a:ln>
        </p:spPr>
      </p:pic>
      <p:pic>
        <p:nvPicPr>
          <p:cNvPr id="236" name="Google Shape;236;p32"/>
          <p:cNvPicPr preferRelativeResize="0"/>
          <p:nvPr/>
        </p:nvPicPr>
        <p:blipFill>
          <a:blip r:embed="rId4">
            <a:alphaModFix/>
          </a:blip>
          <a:stretch>
            <a:fillRect/>
          </a:stretch>
        </p:blipFill>
        <p:spPr>
          <a:xfrm>
            <a:off x="5974225" y="1930500"/>
            <a:ext cx="3639300" cy="3574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3"/>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Clr>
                <a:schemeClr val="dk1"/>
              </a:buClr>
              <a:buSzPts val="1100"/>
              <a:buFont typeface="Arial"/>
              <a:buNone/>
            </a:pPr>
            <a:r>
              <a:rPr lang="zh-TW" sz="2800"/>
              <a:t>Flask 及 網頁功能介紹</a:t>
            </a:r>
            <a:endParaRPr sz="4000"/>
          </a:p>
        </p:txBody>
      </p:sp>
      <p:pic>
        <p:nvPicPr>
          <p:cNvPr id="242" name="Google Shape;242;p33"/>
          <p:cNvPicPr preferRelativeResize="0"/>
          <p:nvPr/>
        </p:nvPicPr>
        <p:blipFill>
          <a:blip r:embed="rId3">
            <a:alphaModFix/>
          </a:blip>
          <a:stretch>
            <a:fillRect/>
          </a:stretch>
        </p:blipFill>
        <p:spPr>
          <a:xfrm>
            <a:off x="677313" y="1930500"/>
            <a:ext cx="9422064" cy="4622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4"/>
          <p:cNvSpPr txBox="1">
            <a:spLocks noGrp="1"/>
          </p:cNvSpPr>
          <p:nvPr>
            <p:ph type="title"/>
          </p:nvPr>
        </p:nvSpPr>
        <p:spPr>
          <a:xfrm>
            <a:off x="677325" y="609600"/>
            <a:ext cx="8069400" cy="6495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zh-TW" sz="2800"/>
              <a:t>Flask 程式碼介紹</a:t>
            </a:r>
            <a:endParaRPr sz="2800"/>
          </a:p>
        </p:txBody>
      </p:sp>
      <p:pic>
        <p:nvPicPr>
          <p:cNvPr id="248" name="Google Shape;248;p34"/>
          <p:cNvPicPr preferRelativeResize="0"/>
          <p:nvPr/>
        </p:nvPicPr>
        <p:blipFill>
          <a:blip r:embed="rId3">
            <a:alphaModFix/>
          </a:blip>
          <a:stretch>
            <a:fillRect/>
          </a:stretch>
        </p:blipFill>
        <p:spPr>
          <a:xfrm>
            <a:off x="433675" y="1513600"/>
            <a:ext cx="4468725" cy="4105625"/>
          </a:xfrm>
          <a:prstGeom prst="rect">
            <a:avLst/>
          </a:prstGeom>
          <a:noFill/>
          <a:ln>
            <a:noFill/>
          </a:ln>
        </p:spPr>
      </p:pic>
      <p:sp>
        <p:nvSpPr>
          <p:cNvPr id="249" name="Google Shape;249;p34"/>
          <p:cNvSpPr txBox="1"/>
          <p:nvPr/>
        </p:nvSpPr>
        <p:spPr>
          <a:xfrm>
            <a:off x="5183700" y="1802025"/>
            <a:ext cx="4138800" cy="381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2400">
                <a:solidFill>
                  <a:schemeClr val="dk1"/>
                </a:solidFill>
                <a:latin typeface="Trebuchet MS"/>
                <a:ea typeface="Trebuchet MS"/>
                <a:cs typeface="Trebuchet MS"/>
                <a:sym typeface="Trebuchet MS"/>
              </a:rPr>
              <a:t>1.標準import式</a:t>
            </a:r>
            <a:endParaRPr sz="2400">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sz="2400">
              <a:solidFill>
                <a:schemeClr val="dk1"/>
              </a:solidFill>
              <a:latin typeface="Trebuchet MS"/>
              <a:ea typeface="Trebuchet MS"/>
              <a:cs typeface="Trebuchet MS"/>
              <a:sym typeface="Trebuchet MS"/>
            </a:endParaRPr>
          </a:p>
          <a:p>
            <a:pPr marL="0" lvl="0" indent="0" algn="l" rtl="0">
              <a:spcBef>
                <a:spcPts val="0"/>
              </a:spcBef>
              <a:spcAft>
                <a:spcPts val="0"/>
              </a:spcAft>
              <a:buNone/>
            </a:pPr>
            <a:r>
              <a:rPr lang="zh-TW" sz="2400">
                <a:solidFill>
                  <a:schemeClr val="dk1"/>
                </a:solidFill>
                <a:latin typeface="Trebuchet MS"/>
                <a:ea typeface="Trebuchet MS"/>
                <a:cs typeface="Trebuchet MS"/>
                <a:sym typeface="Trebuchet MS"/>
              </a:rPr>
              <a:t>2.創造Flask物件</a:t>
            </a:r>
            <a:endParaRPr sz="2400">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sz="2400">
              <a:solidFill>
                <a:schemeClr val="dk1"/>
              </a:solidFill>
              <a:latin typeface="Trebuchet MS"/>
              <a:ea typeface="Trebuchet MS"/>
              <a:cs typeface="Trebuchet MS"/>
              <a:sym typeface="Trebuchet MS"/>
            </a:endParaRPr>
          </a:p>
          <a:p>
            <a:pPr marL="0" lvl="0" indent="0" algn="l" rtl="0">
              <a:spcBef>
                <a:spcPts val="0"/>
              </a:spcBef>
              <a:spcAft>
                <a:spcPts val="0"/>
              </a:spcAft>
              <a:buNone/>
            </a:pPr>
            <a:r>
              <a:rPr lang="zh-TW" sz="2400">
                <a:solidFill>
                  <a:schemeClr val="dk1"/>
                </a:solidFill>
                <a:latin typeface="Trebuchet MS"/>
                <a:ea typeface="Trebuchet MS"/>
                <a:cs typeface="Trebuchet MS"/>
                <a:sym typeface="Trebuchet MS"/>
              </a:rPr>
              <a:t>3.</a:t>
            </a:r>
            <a:r>
              <a:rPr lang="zh-TW" sz="2400">
                <a:solidFill>
                  <a:schemeClr val="dk1"/>
                </a:solidFill>
                <a:highlight>
                  <a:srgbClr val="FFFFFF"/>
                </a:highlight>
                <a:latin typeface="Trebuchet MS"/>
                <a:ea typeface="Trebuchet MS"/>
                <a:cs typeface="Trebuchet MS"/>
                <a:sym typeface="Trebuchet MS"/>
              </a:rPr>
              <a:t>定義網域底下之網址</a:t>
            </a:r>
            <a:endParaRPr sz="2400">
              <a:solidFill>
                <a:schemeClr val="dk1"/>
              </a:solidFill>
              <a:latin typeface="Trebuchet MS"/>
              <a:ea typeface="Trebuchet MS"/>
              <a:cs typeface="Trebuchet MS"/>
              <a:sym typeface="Trebuchet MS"/>
            </a:endParaRPr>
          </a:p>
          <a:p>
            <a:pPr marL="0" lvl="0" indent="0" algn="l" rtl="0">
              <a:spcBef>
                <a:spcPts val="0"/>
              </a:spcBef>
              <a:spcAft>
                <a:spcPts val="0"/>
              </a:spcAft>
              <a:buNone/>
            </a:pPr>
            <a:r>
              <a:rPr lang="zh-TW" sz="2400">
                <a:solidFill>
                  <a:schemeClr val="dk1"/>
                </a:solidFill>
                <a:latin typeface="Trebuchet MS"/>
                <a:ea typeface="Trebuchet MS"/>
                <a:cs typeface="Trebuchet MS"/>
                <a:sym typeface="Trebuchet MS"/>
              </a:rPr>
              <a:t>4.定義網頁功能函數</a:t>
            </a:r>
            <a:endParaRPr sz="2400">
              <a:solidFill>
                <a:schemeClr val="dk1"/>
              </a:solidFill>
              <a:latin typeface="Trebuchet MS"/>
              <a:ea typeface="Trebuchet MS"/>
              <a:cs typeface="Trebuchet MS"/>
              <a:sym typeface="Trebuchet MS"/>
            </a:endParaRPr>
          </a:p>
          <a:p>
            <a:pPr marL="0" lvl="0" indent="0" algn="l" rtl="0">
              <a:spcBef>
                <a:spcPts val="0"/>
              </a:spcBef>
              <a:spcAft>
                <a:spcPts val="0"/>
              </a:spcAft>
              <a:buNone/>
            </a:pPr>
            <a:r>
              <a:rPr lang="zh-TW" sz="2400">
                <a:solidFill>
                  <a:schemeClr val="dk1"/>
                </a:solidFill>
                <a:latin typeface="Trebuchet MS"/>
                <a:ea typeface="Trebuchet MS"/>
                <a:cs typeface="Trebuchet MS"/>
                <a:sym typeface="Trebuchet MS"/>
              </a:rPr>
              <a:t>5.return把網頁資料顯示出來</a:t>
            </a:r>
            <a:endParaRPr sz="2400">
              <a:solidFill>
                <a:schemeClr val="dk1"/>
              </a:solidFill>
              <a:latin typeface="Trebuchet MS"/>
              <a:ea typeface="Trebuchet MS"/>
              <a:cs typeface="Trebuchet MS"/>
              <a:sym typeface="Trebuchet MS"/>
            </a:endParaRPr>
          </a:p>
          <a:p>
            <a:pPr marL="0" lvl="0" indent="0" algn="l" rtl="0">
              <a:spcBef>
                <a:spcPts val="0"/>
              </a:spcBef>
              <a:spcAft>
                <a:spcPts val="0"/>
              </a:spcAft>
              <a:buNone/>
            </a:pPr>
            <a:r>
              <a:rPr lang="zh-TW" sz="2400">
                <a:solidFill>
                  <a:schemeClr val="dk1"/>
                </a:solidFill>
                <a:latin typeface="Trebuchet MS"/>
                <a:ea typeface="Trebuchet MS"/>
                <a:cs typeface="Trebuchet MS"/>
                <a:sym typeface="Trebuchet MS"/>
              </a:rPr>
              <a:t>	(可套用HTML)</a:t>
            </a:r>
            <a:endParaRPr sz="2400">
              <a:solidFill>
                <a:schemeClr val="dk1"/>
              </a:solidFill>
              <a:latin typeface="Trebuchet MS"/>
              <a:ea typeface="Trebuchet MS"/>
              <a:cs typeface="Trebuchet MS"/>
              <a:sym typeface="Trebuchet MS"/>
            </a:endParaRPr>
          </a:p>
          <a:p>
            <a:pPr marL="0" lvl="0" indent="0" algn="l" rtl="0">
              <a:spcBef>
                <a:spcPts val="0"/>
              </a:spcBef>
              <a:spcAft>
                <a:spcPts val="0"/>
              </a:spcAft>
              <a:buNone/>
            </a:pPr>
            <a:r>
              <a:rPr lang="zh-TW" sz="2400">
                <a:solidFill>
                  <a:schemeClr val="dk1"/>
                </a:solidFill>
                <a:latin typeface="Trebuchet MS"/>
                <a:ea typeface="Trebuchet MS"/>
                <a:cs typeface="Trebuchet MS"/>
                <a:sym typeface="Trebuchet MS"/>
              </a:rPr>
              <a:t>6.Flask執行</a:t>
            </a:r>
            <a:endParaRPr sz="2400">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sz="2000">
              <a:solidFill>
                <a:schemeClr val="dk1"/>
              </a:solidFill>
              <a:latin typeface="Trebuchet MS"/>
              <a:ea typeface="Trebuchet MS"/>
              <a:cs typeface="Trebuchet MS"/>
              <a:sym typeface="Trebuchet M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5"/>
          <p:cNvSpPr txBox="1">
            <a:spLocks noGrp="1"/>
          </p:cNvSpPr>
          <p:nvPr>
            <p:ph type="title"/>
          </p:nvPr>
        </p:nvSpPr>
        <p:spPr>
          <a:xfrm>
            <a:off x="677325" y="609600"/>
            <a:ext cx="8596800" cy="743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zh-TW" sz="2800"/>
              <a:t>地圖資料建置</a:t>
            </a:r>
            <a:endParaRPr sz="2800"/>
          </a:p>
        </p:txBody>
      </p:sp>
      <p:pic>
        <p:nvPicPr>
          <p:cNvPr id="255" name="Google Shape;255;p35"/>
          <p:cNvPicPr preferRelativeResize="0"/>
          <p:nvPr/>
        </p:nvPicPr>
        <p:blipFill>
          <a:blip r:embed="rId3">
            <a:alphaModFix/>
          </a:blip>
          <a:stretch>
            <a:fillRect/>
          </a:stretch>
        </p:blipFill>
        <p:spPr>
          <a:xfrm>
            <a:off x="2487300" y="1484650"/>
            <a:ext cx="5668271" cy="1735500"/>
          </a:xfrm>
          <a:prstGeom prst="rect">
            <a:avLst/>
          </a:prstGeom>
          <a:noFill/>
          <a:ln>
            <a:noFill/>
          </a:ln>
        </p:spPr>
      </p:pic>
      <p:pic>
        <p:nvPicPr>
          <p:cNvPr id="256" name="Google Shape;256;p35"/>
          <p:cNvPicPr preferRelativeResize="0"/>
          <p:nvPr/>
        </p:nvPicPr>
        <p:blipFill>
          <a:blip r:embed="rId4">
            <a:alphaModFix/>
          </a:blip>
          <a:stretch>
            <a:fillRect/>
          </a:stretch>
        </p:blipFill>
        <p:spPr>
          <a:xfrm>
            <a:off x="2336462" y="3352100"/>
            <a:ext cx="5969975" cy="1735500"/>
          </a:xfrm>
          <a:prstGeom prst="rect">
            <a:avLst/>
          </a:prstGeom>
          <a:noFill/>
          <a:ln>
            <a:noFill/>
          </a:ln>
        </p:spPr>
      </p:pic>
      <p:pic>
        <p:nvPicPr>
          <p:cNvPr id="257" name="Google Shape;257;p35"/>
          <p:cNvPicPr preferRelativeResize="0"/>
          <p:nvPr/>
        </p:nvPicPr>
        <p:blipFill>
          <a:blip r:embed="rId5">
            <a:alphaModFix/>
          </a:blip>
          <a:stretch>
            <a:fillRect/>
          </a:stretch>
        </p:blipFill>
        <p:spPr>
          <a:xfrm>
            <a:off x="2485713" y="4893300"/>
            <a:ext cx="5671460" cy="1735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6"/>
          <p:cNvSpPr txBox="1">
            <a:spLocks noGrp="1"/>
          </p:cNvSpPr>
          <p:nvPr>
            <p:ph type="title"/>
          </p:nvPr>
        </p:nvSpPr>
        <p:spPr>
          <a:xfrm>
            <a:off x="677326" y="609600"/>
            <a:ext cx="7747800" cy="6897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zh-TW" sz="2800"/>
              <a:t>實際網頁</a:t>
            </a:r>
            <a:endParaRPr sz="2800"/>
          </a:p>
        </p:txBody>
      </p:sp>
      <p:pic>
        <p:nvPicPr>
          <p:cNvPr id="263" name="Google Shape;263;p36"/>
          <p:cNvPicPr preferRelativeResize="0"/>
          <p:nvPr/>
        </p:nvPicPr>
        <p:blipFill>
          <a:blip r:embed="rId3">
            <a:alphaModFix/>
          </a:blip>
          <a:stretch>
            <a:fillRect/>
          </a:stretch>
        </p:blipFill>
        <p:spPr>
          <a:xfrm>
            <a:off x="985400" y="1745500"/>
            <a:ext cx="3769650" cy="4059075"/>
          </a:xfrm>
          <a:prstGeom prst="rect">
            <a:avLst/>
          </a:prstGeom>
          <a:noFill/>
          <a:ln>
            <a:noFill/>
          </a:ln>
        </p:spPr>
      </p:pic>
      <p:pic>
        <p:nvPicPr>
          <p:cNvPr id="264" name="Google Shape;264;p36"/>
          <p:cNvPicPr preferRelativeResize="0"/>
          <p:nvPr/>
        </p:nvPicPr>
        <p:blipFill>
          <a:blip r:embed="rId4">
            <a:alphaModFix/>
          </a:blip>
          <a:stretch>
            <a:fillRect/>
          </a:stretch>
        </p:blipFill>
        <p:spPr>
          <a:xfrm>
            <a:off x="6188300" y="872700"/>
            <a:ext cx="3040549" cy="5804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7"/>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zh-TW" sz="2800"/>
              <a:t>實際網頁</a:t>
            </a:r>
            <a:endParaRPr/>
          </a:p>
        </p:txBody>
      </p:sp>
      <p:pic>
        <p:nvPicPr>
          <p:cNvPr id="270" name="Google Shape;270;p37"/>
          <p:cNvPicPr preferRelativeResize="0"/>
          <p:nvPr/>
        </p:nvPicPr>
        <p:blipFill>
          <a:blip r:embed="rId3">
            <a:alphaModFix/>
          </a:blip>
          <a:stretch>
            <a:fillRect/>
          </a:stretch>
        </p:blipFill>
        <p:spPr>
          <a:xfrm>
            <a:off x="872200" y="1826825"/>
            <a:ext cx="9655901" cy="4147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8"/>
          <p:cNvSpPr txBox="1">
            <a:spLocks noGrp="1"/>
          </p:cNvSpPr>
          <p:nvPr>
            <p:ph type="title"/>
          </p:nvPr>
        </p:nvSpPr>
        <p:spPr>
          <a:xfrm>
            <a:off x="677325" y="609600"/>
            <a:ext cx="8136300" cy="7032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zh-TW" sz="2800"/>
              <a:t>LineBot 介紹</a:t>
            </a:r>
            <a:endParaRPr sz="2800"/>
          </a:p>
        </p:txBody>
      </p:sp>
      <p:pic>
        <p:nvPicPr>
          <p:cNvPr id="276" name="Google Shape;276;p38"/>
          <p:cNvPicPr preferRelativeResize="0"/>
          <p:nvPr/>
        </p:nvPicPr>
        <p:blipFill>
          <a:blip r:embed="rId3">
            <a:alphaModFix/>
          </a:blip>
          <a:stretch>
            <a:fillRect/>
          </a:stretch>
        </p:blipFill>
        <p:spPr>
          <a:xfrm>
            <a:off x="677325" y="1312800"/>
            <a:ext cx="10637396" cy="5240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accent1"/>
              </a:buClr>
              <a:buSzPts val="3600"/>
              <a:buFont typeface="Trebuchet MS"/>
              <a:buNone/>
            </a:pPr>
            <a:r>
              <a:rPr lang="zh-TW"/>
              <a:t>動機</a:t>
            </a:r>
            <a:endParaRPr/>
          </a:p>
        </p:txBody>
      </p:sp>
      <p:sp>
        <p:nvSpPr>
          <p:cNvPr id="150" name="Google Shape;150;p19"/>
          <p:cNvSpPr txBox="1">
            <a:spLocks noGrp="1"/>
          </p:cNvSpPr>
          <p:nvPr>
            <p:ph type="body" idx="1"/>
          </p:nvPr>
        </p:nvSpPr>
        <p:spPr>
          <a:xfrm>
            <a:off x="996930" y="2009668"/>
            <a:ext cx="8596668" cy="388077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zh-TW">
                <a:latin typeface="DFKai-SB"/>
                <a:ea typeface="DFKai-SB"/>
                <a:cs typeface="DFKai-SB"/>
                <a:sym typeface="DFKai-SB"/>
              </a:rPr>
              <a:t>今年(2021)5月份，台灣疫情爆發，造成無數人進入賣場搶購物資，恐造成群聚感染，然而到目前為止尚未能有有效判斷個別區域是否有感染肺炎病毒的風險。</a:t>
            </a:r>
            <a:endParaRPr/>
          </a:p>
          <a:p>
            <a:pPr marL="342900" lvl="0" indent="-342900" algn="l" rtl="0">
              <a:spcBef>
                <a:spcPts val="1000"/>
              </a:spcBef>
              <a:spcAft>
                <a:spcPts val="0"/>
              </a:spcAft>
              <a:buSzPts val="1440"/>
              <a:buChar char="►"/>
            </a:pPr>
            <a:r>
              <a:rPr lang="zh-TW">
                <a:latin typeface="DFKai-SB"/>
                <a:ea typeface="DFKai-SB"/>
                <a:cs typeface="DFKai-SB"/>
                <a:sym typeface="DFKai-SB"/>
              </a:rPr>
              <a:t>中央流行疫情指揮中心之專家諮詢小組召集人張善淳曾在記者會上表示:「不需要消毒空氣，病毒還是飛沫傳播，即使氣溶膠，還是在空氣中懸浮一段時間就會落在地面上，所以不必擔心因為這樣吸到空氣就會造成傳播。」</a:t>
            </a:r>
            <a:endParaRPr/>
          </a:p>
          <a:p>
            <a:pPr marL="342900" lvl="0" indent="-342900" algn="l" rtl="0">
              <a:spcBef>
                <a:spcPts val="1000"/>
              </a:spcBef>
              <a:spcAft>
                <a:spcPts val="0"/>
              </a:spcAft>
              <a:buSzPts val="1440"/>
              <a:buChar char="►"/>
            </a:pPr>
            <a:r>
              <a:rPr lang="zh-TW">
                <a:latin typeface="DFKai-SB"/>
                <a:ea typeface="DFKai-SB"/>
                <a:cs typeface="DFKai-SB"/>
                <a:sym typeface="DFKai-SB"/>
              </a:rPr>
              <a:t>為了判斷空氣中的懸浮粒子是否超標、有呼吸吸入人體的分險，本專題打算設計一款能監測空氣品質和導航的自走車，除了能即時反應空氣品質外，也採用了自走車能有效增加賣場空氣品質的監測範圍外，同時能降低購買大量空氣監測船趕氣的成本。</a:t>
            </a:r>
            <a:endParaRPr/>
          </a:p>
          <a:p>
            <a:pPr marL="342900" lvl="0" indent="-251459" algn="l" rtl="0">
              <a:spcBef>
                <a:spcPts val="1000"/>
              </a:spcBef>
              <a:spcAft>
                <a:spcPts val="0"/>
              </a:spcAft>
              <a:buSzPts val="1440"/>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9"/>
          <p:cNvSpPr txBox="1">
            <a:spLocks noGrp="1"/>
          </p:cNvSpPr>
          <p:nvPr>
            <p:ph type="title"/>
          </p:nvPr>
        </p:nvSpPr>
        <p:spPr>
          <a:xfrm>
            <a:off x="677326" y="609600"/>
            <a:ext cx="7922100" cy="6360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zh-TW" sz="2800"/>
              <a:t>LineBot 介紹</a:t>
            </a:r>
            <a:endParaRPr sz="2800"/>
          </a:p>
        </p:txBody>
      </p:sp>
      <p:pic>
        <p:nvPicPr>
          <p:cNvPr id="282" name="Google Shape;282;p39"/>
          <p:cNvPicPr preferRelativeResize="0"/>
          <p:nvPr/>
        </p:nvPicPr>
        <p:blipFill>
          <a:blip r:embed="rId3">
            <a:alphaModFix/>
          </a:blip>
          <a:stretch>
            <a:fillRect/>
          </a:stretch>
        </p:blipFill>
        <p:spPr>
          <a:xfrm>
            <a:off x="2409813" y="1897813"/>
            <a:ext cx="7372375" cy="30623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0"/>
          <p:cNvSpPr txBox="1">
            <a:spLocks noGrp="1"/>
          </p:cNvSpPr>
          <p:nvPr>
            <p:ph type="title"/>
          </p:nvPr>
        </p:nvSpPr>
        <p:spPr>
          <a:xfrm>
            <a:off x="677325" y="609600"/>
            <a:ext cx="7212000" cy="743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zh-TW" sz="2800"/>
              <a:t>LineBot Python 程式碼</a:t>
            </a:r>
            <a:endParaRPr sz="2800"/>
          </a:p>
        </p:txBody>
      </p:sp>
      <p:pic>
        <p:nvPicPr>
          <p:cNvPr id="288" name="Google Shape;288;p40"/>
          <p:cNvPicPr preferRelativeResize="0"/>
          <p:nvPr/>
        </p:nvPicPr>
        <p:blipFill>
          <a:blip r:embed="rId3">
            <a:alphaModFix/>
          </a:blip>
          <a:stretch>
            <a:fillRect/>
          </a:stretch>
        </p:blipFill>
        <p:spPr>
          <a:xfrm>
            <a:off x="2598263" y="1352700"/>
            <a:ext cx="6995471" cy="52004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1"/>
          <p:cNvSpPr txBox="1">
            <a:spLocks noGrp="1"/>
          </p:cNvSpPr>
          <p:nvPr>
            <p:ph type="title"/>
          </p:nvPr>
        </p:nvSpPr>
        <p:spPr>
          <a:xfrm>
            <a:off x="677327" y="609600"/>
            <a:ext cx="7118400" cy="7032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zh-TW" sz="2800"/>
              <a:t>LineBot Python 程式碼</a:t>
            </a:r>
            <a:endParaRPr/>
          </a:p>
        </p:txBody>
      </p:sp>
      <p:pic>
        <p:nvPicPr>
          <p:cNvPr id="294" name="Google Shape;294;p41"/>
          <p:cNvPicPr preferRelativeResize="0"/>
          <p:nvPr/>
        </p:nvPicPr>
        <p:blipFill>
          <a:blip r:embed="rId3">
            <a:alphaModFix/>
          </a:blip>
          <a:stretch>
            <a:fillRect/>
          </a:stretch>
        </p:blipFill>
        <p:spPr>
          <a:xfrm>
            <a:off x="2914550" y="1312800"/>
            <a:ext cx="6362908" cy="5240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2"/>
          <p:cNvSpPr txBox="1">
            <a:spLocks noGrp="1"/>
          </p:cNvSpPr>
          <p:nvPr>
            <p:ph type="title"/>
          </p:nvPr>
        </p:nvSpPr>
        <p:spPr>
          <a:xfrm>
            <a:off x="677326" y="609600"/>
            <a:ext cx="7868400" cy="729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zh-TW" sz="2800"/>
              <a:t>Ngrok 小工具</a:t>
            </a:r>
            <a:endParaRPr sz="2800"/>
          </a:p>
        </p:txBody>
      </p:sp>
      <p:pic>
        <p:nvPicPr>
          <p:cNvPr id="300" name="Google Shape;300;p42"/>
          <p:cNvPicPr preferRelativeResize="0"/>
          <p:nvPr/>
        </p:nvPicPr>
        <p:blipFill>
          <a:blip r:embed="rId3">
            <a:alphaModFix/>
          </a:blip>
          <a:stretch>
            <a:fillRect/>
          </a:stretch>
        </p:blipFill>
        <p:spPr>
          <a:xfrm>
            <a:off x="1289875" y="1468700"/>
            <a:ext cx="9612226" cy="4768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3"/>
          <p:cNvSpPr txBox="1">
            <a:spLocks noGrp="1"/>
          </p:cNvSpPr>
          <p:nvPr>
            <p:ph type="title"/>
          </p:nvPr>
        </p:nvSpPr>
        <p:spPr>
          <a:xfrm>
            <a:off x="677326" y="609600"/>
            <a:ext cx="8029200" cy="7566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zh-TW" sz="2800"/>
              <a:t>小資料表</a:t>
            </a:r>
            <a:endParaRPr sz="2800"/>
          </a:p>
        </p:txBody>
      </p:sp>
      <p:pic>
        <p:nvPicPr>
          <p:cNvPr id="306" name="Google Shape;306;p43"/>
          <p:cNvPicPr preferRelativeResize="0"/>
          <p:nvPr/>
        </p:nvPicPr>
        <p:blipFill>
          <a:blip r:embed="rId3">
            <a:alphaModFix/>
          </a:blip>
          <a:stretch>
            <a:fillRect/>
          </a:stretch>
        </p:blipFill>
        <p:spPr>
          <a:xfrm>
            <a:off x="3225075" y="1366200"/>
            <a:ext cx="2933700" cy="42767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4"/>
          <p:cNvSpPr txBox="1">
            <a:spLocks noGrp="1"/>
          </p:cNvSpPr>
          <p:nvPr>
            <p:ph type="title"/>
          </p:nvPr>
        </p:nvSpPr>
        <p:spPr>
          <a:xfrm>
            <a:off x="677326" y="609600"/>
            <a:ext cx="8029200" cy="7566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zh-TW" sz="2800"/>
              <a:t>LineBot 實作結果</a:t>
            </a:r>
            <a:endParaRPr sz="2800"/>
          </a:p>
        </p:txBody>
      </p:sp>
      <p:pic>
        <p:nvPicPr>
          <p:cNvPr id="312" name="Google Shape;312;p44"/>
          <p:cNvPicPr preferRelativeResize="0"/>
          <p:nvPr/>
        </p:nvPicPr>
        <p:blipFill>
          <a:blip r:embed="rId3">
            <a:alphaModFix/>
          </a:blip>
          <a:stretch>
            <a:fillRect/>
          </a:stretch>
        </p:blipFill>
        <p:spPr>
          <a:xfrm>
            <a:off x="1599076" y="1366200"/>
            <a:ext cx="3180675" cy="5316949"/>
          </a:xfrm>
          <a:prstGeom prst="rect">
            <a:avLst/>
          </a:prstGeom>
          <a:noFill/>
          <a:ln>
            <a:noFill/>
          </a:ln>
        </p:spPr>
      </p:pic>
      <p:pic>
        <p:nvPicPr>
          <p:cNvPr id="313" name="Google Shape;313;p44"/>
          <p:cNvPicPr preferRelativeResize="0"/>
          <p:nvPr/>
        </p:nvPicPr>
        <p:blipFill>
          <a:blip r:embed="rId4">
            <a:alphaModFix/>
          </a:blip>
          <a:stretch>
            <a:fillRect/>
          </a:stretch>
        </p:blipFill>
        <p:spPr>
          <a:xfrm>
            <a:off x="5979125" y="1354975"/>
            <a:ext cx="2415693" cy="5339399"/>
          </a:xfrm>
          <a:prstGeom prst="rect">
            <a:avLst/>
          </a:prstGeom>
          <a:noFill/>
          <a:ln>
            <a:noFill/>
          </a:ln>
        </p:spPr>
      </p:pic>
      <p:pic>
        <p:nvPicPr>
          <p:cNvPr id="314" name="Google Shape;314;p44"/>
          <p:cNvPicPr preferRelativeResize="0"/>
          <p:nvPr/>
        </p:nvPicPr>
        <p:blipFill>
          <a:blip r:embed="rId5">
            <a:alphaModFix/>
          </a:blip>
          <a:stretch>
            <a:fillRect/>
          </a:stretch>
        </p:blipFill>
        <p:spPr>
          <a:xfrm>
            <a:off x="8394825" y="1366200"/>
            <a:ext cx="2508325" cy="909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9"/>
          <p:cNvSpPr txBox="1">
            <a:spLocks noGrp="1"/>
          </p:cNvSpPr>
          <p:nvPr>
            <p:ph type="title"/>
          </p:nvPr>
        </p:nvSpPr>
        <p:spPr>
          <a:xfrm>
            <a:off x="1147851" y="662866"/>
            <a:ext cx="8596668" cy="13208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accent1"/>
              </a:buClr>
              <a:buSzPts val="3600"/>
              <a:buFont typeface="Trebuchet MS"/>
              <a:buNone/>
            </a:pPr>
            <a:r>
              <a:rPr lang="zh-TW"/>
              <a:t>結論與未來發展</a:t>
            </a:r>
            <a:endParaRPr/>
          </a:p>
        </p:txBody>
      </p:sp>
      <p:sp>
        <p:nvSpPr>
          <p:cNvPr id="217" name="Google Shape;217;p29"/>
          <p:cNvSpPr txBox="1">
            <a:spLocks noGrp="1"/>
          </p:cNvSpPr>
          <p:nvPr>
            <p:ph type="body" idx="1"/>
          </p:nvPr>
        </p:nvSpPr>
        <p:spPr>
          <a:xfrm>
            <a:off x="1209995" y="1463336"/>
            <a:ext cx="8596668" cy="4731798"/>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0"/>
              </a:spcBef>
              <a:spcAft>
                <a:spcPts val="0"/>
              </a:spcAft>
              <a:buSzPts val="1440"/>
              <a:buNone/>
            </a:pPr>
            <a:r>
              <a:rPr lang="zh-TW" sz="1800">
                <a:solidFill>
                  <a:schemeClr val="dk2"/>
                </a:solidFill>
                <a:latin typeface="Open Sans"/>
                <a:ea typeface="Open Sans"/>
                <a:cs typeface="Open Sans"/>
                <a:sym typeface="Open Sans"/>
              </a:rPr>
              <a:t>本專題旨在</a:t>
            </a:r>
            <a:r>
              <a:rPr lang="zh-TW">
                <a:solidFill>
                  <a:schemeClr val="dk2"/>
                </a:solidFill>
                <a:latin typeface="Open Sans"/>
                <a:ea typeface="Open Sans"/>
                <a:cs typeface="Open Sans"/>
                <a:sym typeface="Open Sans"/>
              </a:rPr>
              <a:t>透過自走車蒐集二氧化碳濃度、pm2.5、溫濕度</a:t>
            </a:r>
            <a:r>
              <a:rPr lang="zh-TW" sz="1800">
                <a:solidFill>
                  <a:schemeClr val="dk2"/>
                </a:solidFill>
                <a:latin typeface="Open Sans"/>
                <a:ea typeface="Open Sans"/>
                <a:cs typeface="Open Sans"/>
                <a:sym typeface="Open Sans"/>
              </a:rPr>
              <a:t>感測器資料，以供判斷賣場內各區域是否存在高傳染風險，以期能夠使賣場管理方能夠精確的做出區域消毒或疏散群眾的判斷。</a:t>
            </a:r>
            <a:endParaRPr/>
          </a:p>
          <a:p>
            <a:pPr marL="0" lvl="0" indent="0" algn="l" rtl="0">
              <a:lnSpc>
                <a:spcPct val="150000"/>
              </a:lnSpc>
              <a:spcBef>
                <a:spcPts val="0"/>
              </a:spcBef>
              <a:spcAft>
                <a:spcPts val="0"/>
              </a:spcAft>
              <a:buSzPts val="1440"/>
              <a:buNone/>
            </a:pPr>
            <a:r>
              <a:rPr lang="zh-TW">
                <a:solidFill>
                  <a:schemeClr val="dk2"/>
                </a:solidFill>
                <a:latin typeface="Open Sans"/>
                <a:ea typeface="Open Sans"/>
                <a:cs typeface="Open Sans"/>
                <a:sym typeface="Open Sans"/>
              </a:rPr>
              <a:t>目前準確且自動的判斷區域</a:t>
            </a:r>
            <a:r>
              <a:rPr lang="zh-TW" sz="1800">
                <a:solidFill>
                  <a:schemeClr val="dk2"/>
                </a:solidFill>
                <a:latin typeface="Open Sans"/>
                <a:ea typeface="Open Sans"/>
                <a:cs typeface="Open Sans"/>
                <a:sym typeface="Open Sans"/>
              </a:rPr>
              <a:t>是否存在高傳染風險</a:t>
            </a:r>
            <a:r>
              <a:rPr lang="zh-TW">
                <a:solidFill>
                  <a:schemeClr val="dk2"/>
                </a:solidFill>
                <a:latin typeface="Open Sans"/>
                <a:ea typeface="Open Sans"/>
                <a:cs typeface="Open Sans"/>
                <a:sym typeface="Open Sans"/>
              </a:rPr>
              <a:t>，還需要更多實際資料，包括了溫溼度將會造成人類呼吸頻率有所改變，以二氧化碳判斷該區域的pm2.5濃度上升，是否是因為人類飛沫所造成的，亦或是為預防飛沫傳染pm2.5的標準是否與目前空汙的標準要有所不同，以上幾點在未來都需要更多的實際資料並透過機器學習等等技術，才能夠得出一條精確的判斷式。</a:t>
            </a:r>
            <a:endParaRPr>
              <a:solidFill>
                <a:schemeClr val="dk2"/>
              </a:solidFill>
              <a:latin typeface="Open Sans"/>
              <a:ea typeface="Open Sans"/>
              <a:cs typeface="Open Sans"/>
              <a:sym typeface="Open Sans"/>
            </a:endParaRPr>
          </a:p>
          <a:p>
            <a:pPr marL="0" lvl="0" indent="0" algn="l" rtl="0">
              <a:lnSpc>
                <a:spcPct val="150000"/>
              </a:lnSpc>
              <a:spcBef>
                <a:spcPts val="0"/>
              </a:spcBef>
              <a:spcAft>
                <a:spcPts val="0"/>
              </a:spcAft>
              <a:buSzPts val="1440"/>
              <a:buNone/>
            </a:pPr>
            <a:r>
              <a:rPr lang="zh-TW">
                <a:solidFill>
                  <a:schemeClr val="dk2"/>
                </a:solidFill>
                <a:latin typeface="Open Sans"/>
                <a:ea typeface="Open Sans"/>
                <a:cs typeface="Open Sans"/>
                <a:sym typeface="Open Sans"/>
              </a:rPr>
              <a:t>新冠肺炎不是人類史上第一個全球性的高傳染疾病，也不會是最後一個，希望本專題的構思在未來能夠實用化，就如同現在許多地方都設有的紅外線體溫感測儀一樣，廣泛的被使用。</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0"/>
          <p:cNvSpPr txBox="1">
            <a:spLocks noGrp="1"/>
          </p:cNvSpPr>
          <p:nvPr>
            <p:ph type="title"/>
          </p:nvPr>
        </p:nvSpPr>
        <p:spPr>
          <a:xfrm>
            <a:off x="917032" y="733257"/>
            <a:ext cx="8596668" cy="13208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accent1"/>
              </a:buClr>
              <a:buSzPts val="3600"/>
              <a:buFont typeface="Trebuchet MS"/>
              <a:buNone/>
            </a:pPr>
            <a:r>
              <a:rPr lang="zh-TW"/>
              <a:t>心得感想</a:t>
            </a:r>
            <a:endParaRPr/>
          </a:p>
        </p:txBody>
      </p:sp>
      <p:sp>
        <p:nvSpPr>
          <p:cNvPr id="223" name="Google Shape;223;p30"/>
          <p:cNvSpPr txBox="1">
            <a:spLocks noGrp="1"/>
          </p:cNvSpPr>
          <p:nvPr>
            <p:ph type="body" idx="1"/>
          </p:nvPr>
        </p:nvSpPr>
        <p:spPr>
          <a:xfrm>
            <a:off x="1272138" y="2054057"/>
            <a:ext cx="8596668" cy="388077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Char char="►"/>
            </a:pPr>
            <a:r>
              <a:rPr lang="zh-TW" sz="2000">
                <a:solidFill>
                  <a:srgbClr val="002060"/>
                </a:solidFill>
              </a:rPr>
              <a:t>在製作專題的過程中，我從對物連網一竅不通，到現在略有心得，真的學到了很多東西，再過程中也碰到了許多困難，透過上網查詢資料，尋找替代方案等等方法，解決了這些障礙，也從其中學到了很多東西，其中在契合ide與函式庫中體悟最深，我也非常感謝黃國軒老師一直以來的教導，不但啟發了我對物連網的許多想法，同時也幫助我解決了許多實作上的困難。</a:t>
            </a:r>
            <a:endParaRPr sz="2000">
              <a:solidFill>
                <a:srgbClr val="002060"/>
              </a:solidFill>
            </a:endParaRPr>
          </a:p>
          <a:p>
            <a:pPr marL="342900" lvl="0" indent="-241300" algn="l" rtl="0">
              <a:spcBef>
                <a:spcPts val="1000"/>
              </a:spcBef>
              <a:spcAft>
                <a:spcPts val="0"/>
              </a:spcAft>
              <a:buSzPts val="1600"/>
              <a:buNone/>
            </a:pPr>
            <a:endParaRPr sz="20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5"/>
          <p:cNvSpPr txBox="1">
            <a:spLocks noGrp="1"/>
          </p:cNvSpPr>
          <p:nvPr>
            <p:ph type="title"/>
          </p:nvPr>
        </p:nvSpPr>
        <p:spPr>
          <a:xfrm>
            <a:off x="3855538" y="2837894"/>
            <a:ext cx="4098853" cy="1320800"/>
          </a:xfrm>
          <a:prstGeom prst="rect">
            <a:avLst/>
          </a:prstGeom>
          <a:noFill/>
          <a:ln>
            <a:noFill/>
          </a:ln>
        </p:spPr>
        <p:txBody>
          <a:bodyPr spcFirstLastPara="1" wrap="square" lIns="91425" tIns="45700" rIns="91425" bIns="45700" anchor="t" anchorCtr="0">
            <a:normAutofit fontScale="90000"/>
          </a:bodyPr>
          <a:lstStyle/>
          <a:p>
            <a:pPr marL="0" lvl="0" indent="0" algn="l" rtl="0">
              <a:spcBef>
                <a:spcPts val="0"/>
              </a:spcBef>
              <a:spcAft>
                <a:spcPts val="0"/>
              </a:spcAft>
              <a:buClr>
                <a:schemeClr val="accent1"/>
              </a:buClr>
              <a:buSzPct val="100000"/>
              <a:buFont typeface="Trebuchet MS"/>
              <a:buNone/>
            </a:pPr>
            <a:r>
              <a:rPr lang="zh-TW" sz="7200"/>
              <a:t>報告結束</a:t>
            </a:r>
            <a:br>
              <a:rPr lang="zh-TW"/>
            </a:b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0"/>
          <p:cNvSpPr txBox="1">
            <a:spLocks noGrp="1"/>
          </p:cNvSpPr>
          <p:nvPr>
            <p:ph type="title"/>
          </p:nvPr>
        </p:nvSpPr>
        <p:spPr>
          <a:xfrm>
            <a:off x="988053" y="822033"/>
            <a:ext cx="8596668" cy="13208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accent1"/>
              </a:buClr>
              <a:buSzPts val="3600"/>
              <a:buFont typeface="Trebuchet MS"/>
              <a:buNone/>
            </a:pPr>
            <a:r>
              <a:rPr lang="zh-TW"/>
              <a:t>目標</a:t>
            </a:r>
            <a:endParaRPr/>
          </a:p>
        </p:txBody>
      </p:sp>
      <p:sp>
        <p:nvSpPr>
          <p:cNvPr id="156" name="Google Shape;156;p20"/>
          <p:cNvSpPr txBox="1">
            <a:spLocks noGrp="1"/>
          </p:cNvSpPr>
          <p:nvPr>
            <p:ph type="body" idx="1"/>
          </p:nvPr>
        </p:nvSpPr>
        <p:spPr>
          <a:xfrm>
            <a:off x="1050197" y="2155194"/>
            <a:ext cx="8596668" cy="3880773"/>
          </a:xfrm>
          <a:prstGeom prst="rect">
            <a:avLst/>
          </a:prstGeom>
          <a:noFill/>
          <a:ln>
            <a:noFill/>
          </a:ln>
        </p:spPr>
        <p:txBody>
          <a:bodyPr spcFirstLastPara="1" wrap="square" lIns="91425" tIns="45700" rIns="91425" bIns="45700" anchor="t" anchorCtr="0">
            <a:normAutofit/>
          </a:bodyPr>
          <a:lstStyle/>
          <a:p>
            <a:pPr marL="342900" lvl="0" indent="-342900" algn="l" rtl="0">
              <a:lnSpc>
                <a:spcPct val="200000"/>
              </a:lnSpc>
              <a:spcBef>
                <a:spcPts val="0"/>
              </a:spcBef>
              <a:spcAft>
                <a:spcPts val="0"/>
              </a:spcAft>
              <a:buSzPts val="1440"/>
              <a:buFont typeface="Trebuchet MS"/>
              <a:buAutoNum type="arabicPeriod"/>
            </a:pPr>
            <a:r>
              <a:rPr lang="zh-TW" dirty="0">
                <a:latin typeface="DFKai-SB"/>
                <a:ea typeface="DFKai-SB"/>
                <a:cs typeface="DFKai-SB"/>
                <a:sym typeface="DFKai-SB"/>
              </a:rPr>
              <a:t>利用將</a:t>
            </a:r>
            <a:r>
              <a:rPr lang="zh-TW" sz="1800" dirty="0">
                <a:latin typeface="DFKai-SB"/>
                <a:ea typeface="DFKai-SB"/>
                <a:cs typeface="DFKai-SB"/>
                <a:sym typeface="DFKai-SB"/>
              </a:rPr>
              <a:t>感測器溫溼度、</a:t>
            </a:r>
            <a:r>
              <a:rPr lang="zh-TW" sz="1800" dirty="0"/>
              <a:t>PM2.5</a:t>
            </a:r>
            <a:r>
              <a:rPr lang="zh-TW" sz="1800" dirty="0">
                <a:latin typeface="DFKai-SB"/>
                <a:ea typeface="DFKai-SB"/>
                <a:cs typeface="DFKai-SB"/>
                <a:sym typeface="DFKai-SB"/>
              </a:rPr>
              <a:t>與二氧化碳濃度的數據利用</a:t>
            </a:r>
            <a:r>
              <a:rPr lang="zh-TW" sz="1800" dirty="0"/>
              <a:t>MQTT</a:t>
            </a:r>
            <a:r>
              <a:rPr lang="zh-TW" sz="1800" dirty="0">
                <a:latin typeface="DFKai-SB"/>
                <a:ea typeface="DFKai-SB"/>
                <a:cs typeface="DFKai-SB"/>
                <a:sym typeface="DFKai-SB"/>
              </a:rPr>
              <a:t>，傳至網頁上，並將其數據圖形化。</a:t>
            </a:r>
            <a:endParaRPr dirty="0">
              <a:latin typeface="Arial"/>
              <a:ea typeface="Arial"/>
              <a:cs typeface="Arial"/>
              <a:sym typeface="Arial"/>
            </a:endParaRPr>
          </a:p>
          <a:p>
            <a:pPr marL="342900" lvl="0" indent="-342900" algn="l" rtl="0">
              <a:lnSpc>
                <a:spcPct val="200000"/>
              </a:lnSpc>
              <a:spcBef>
                <a:spcPts val="1000"/>
              </a:spcBef>
              <a:spcAft>
                <a:spcPts val="0"/>
              </a:spcAft>
              <a:buSzPts val="1440"/>
              <a:buFont typeface="Trebuchet MS"/>
              <a:buAutoNum type="arabicPeriod"/>
            </a:pPr>
            <a:r>
              <a:rPr lang="zh-TW" sz="1800" dirty="0">
                <a:latin typeface="標楷體" panose="03000509000000000000" pitchFamily="65" charset="-120"/>
                <a:ea typeface="標楷體" panose="03000509000000000000" pitchFamily="65" charset="-120"/>
                <a:cs typeface="Arial"/>
                <a:sym typeface="Arial"/>
              </a:rPr>
              <a:t>為導航自走車實作其介面</a:t>
            </a:r>
            <a:r>
              <a:rPr lang="zh-TW" sz="1800" dirty="0">
                <a:latin typeface="Arial"/>
                <a:ea typeface="Arial"/>
                <a:cs typeface="Arial"/>
                <a:sym typeface="Arial"/>
              </a:rPr>
              <a:t>。</a:t>
            </a:r>
            <a:endParaRPr sz="1800" dirty="0">
              <a:latin typeface="Arial"/>
              <a:ea typeface="Arial"/>
              <a:cs typeface="Arial"/>
              <a:sym typeface="Arial"/>
            </a:endParaRPr>
          </a:p>
          <a:p>
            <a:pPr marL="342900" lvl="0" indent="-251459" algn="l" rtl="0">
              <a:spcBef>
                <a:spcPts val="1000"/>
              </a:spcBef>
              <a:spcAft>
                <a:spcPts val="0"/>
              </a:spcAft>
              <a:buSzPts val="1440"/>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txBox="1">
            <a:spLocks noGrp="1"/>
          </p:cNvSpPr>
          <p:nvPr>
            <p:ph type="title"/>
          </p:nvPr>
        </p:nvSpPr>
        <p:spPr>
          <a:xfrm>
            <a:off x="1298939" y="627355"/>
            <a:ext cx="8596668" cy="13208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accent1"/>
              </a:buClr>
              <a:buSzPts val="3600"/>
              <a:buFont typeface="Trebuchet MS"/>
              <a:buNone/>
            </a:pPr>
            <a:r>
              <a:rPr lang="zh-TW"/>
              <a:t>專題進度與工作分配</a:t>
            </a:r>
            <a:endParaRPr/>
          </a:p>
        </p:txBody>
      </p:sp>
      <p:graphicFrame>
        <p:nvGraphicFramePr>
          <p:cNvPr id="162" name="Google Shape;162;p21"/>
          <p:cNvGraphicFramePr/>
          <p:nvPr/>
        </p:nvGraphicFramePr>
        <p:xfrm>
          <a:off x="1299299" y="4397761"/>
          <a:ext cx="8596350" cy="1483400"/>
        </p:xfrm>
        <a:graphic>
          <a:graphicData uri="http://schemas.openxmlformats.org/drawingml/2006/table">
            <a:tbl>
              <a:tblPr firstRow="1" bandRow="1">
                <a:noFill/>
                <a:tableStyleId>{51BD3CA0-CAA5-4BB1-BA49-E20E9B3147ED}</a:tableStyleId>
              </a:tblPr>
              <a:tblGrid>
                <a:gridCol w="1432725">
                  <a:extLst>
                    <a:ext uri="{9D8B030D-6E8A-4147-A177-3AD203B41FA5}">
                      <a16:colId xmlns:a16="http://schemas.microsoft.com/office/drawing/2014/main" val="20000"/>
                    </a:ext>
                  </a:extLst>
                </a:gridCol>
                <a:gridCol w="1432725">
                  <a:extLst>
                    <a:ext uri="{9D8B030D-6E8A-4147-A177-3AD203B41FA5}">
                      <a16:colId xmlns:a16="http://schemas.microsoft.com/office/drawing/2014/main" val="20001"/>
                    </a:ext>
                  </a:extLst>
                </a:gridCol>
                <a:gridCol w="1432725">
                  <a:extLst>
                    <a:ext uri="{9D8B030D-6E8A-4147-A177-3AD203B41FA5}">
                      <a16:colId xmlns:a16="http://schemas.microsoft.com/office/drawing/2014/main" val="20002"/>
                    </a:ext>
                  </a:extLst>
                </a:gridCol>
                <a:gridCol w="1432725">
                  <a:extLst>
                    <a:ext uri="{9D8B030D-6E8A-4147-A177-3AD203B41FA5}">
                      <a16:colId xmlns:a16="http://schemas.microsoft.com/office/drawing/2014/main" val="20003"/>
                    </a:ext>
                  </a:extLst>
                </a:gridCol>
                <a:gridCol w="1432725">
                  <a:extLst>
                    <a:ext uri="{9D8B030D-6E8A-4147-A177-3AD203B41FA5}">
                      <a16:colId xmlns:a16="http://schemas.microsoft.com/office/drawing/2014/main" val="20004"/>
                    </a:ext>
                  </a:extLst>
                </a:gridCol>
                <a:gridCol w="1432725">
                  <a:extLst>
                    <a:ext uri="{9D8B030D-6E8A-4147-A177-3AD203B41FA5}">
                      <a16:colId xmlns:a16="http://schemas.microsoft.com/office/drawing/2014/main" val="20005"/>
                    </a:ext>
                  </a:extLst>
                </a:gridCol>
              </a:tblGrid>
              <a:tr h="370850">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zh-TW" sz="1800"/>
                        <a:t>2021年2月</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Trebuchet MS"/>
                        <a:buNone/>
                      </a:pPr>
                      <a:r>
                        <a:rPr lang="zh-TW" sz="1800"/>
                        <a:t>2021年3月</a:t>
                      </a:r>
                      <a:endParaRPr/>
                    </a:p>
                  </a:txBody>
                  <a:tcPr marL="91450" marR="91450" marT="45725" marB="45725"/>
                </a:tc>
                <a:tc>
                  <a:txBody>
                    <a:bodyPr/>
                    <a:lstStyle/>
                    <a:p>
                      <a:pPr marL="0" marR="0" lvl="0" indent="0" algn="l" rtl="0">
                        <a:spcBef>
                          <a:spcPts val="0"/>
                        </a:spcBef>
                        <a:spcAft>
                          <a:spcPts val="0"/>
                        </a:spcAft>
                        <a:buNone/>
                      </a:pPr>
                      <a:r>
                        <a:rPr lang="zh-TW" sz="1800"/>
                        <a:t>2021年4月</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Trebuchet MS"/>
                        <a:buNone/>
                      </a:pPr>
                      <a:r>
                        <a:rPr lang="zh-TW" sz="1800"/>
                        <a:t>2021年5月</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Trebuchet MS"/>
                        <a:buNone/>
                      </a:pPr>
                      <a:r>
                        <a:rPr lang="zh-TW" sz="1800"/>
                        <a:t>2021年6月</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zh-TW" sz="1800">
                          <a:solidFill>
                            <a:schemeClr val="dk1"/>
                          </a:solidFill>
                          <a:latin typeface="Trebuchet MS"/>
                          <a:ea typeface="Trebuchet MS"/>
                          <a:cs typeface="Trebuchet MS"/>
                          <a:sym typeface="Trebuchet MS"/>
                        </a:rPr>
                        <a:t>選定題目</a:t>
                      </a: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solidFill>
                      <a:srgbClr val="6D91A0"/>
                    </a:solidFill>
                  </a:tcPr>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zh-TW" sz="1800">
                          <a:solidFill>
                            <a:schemeClr val="dk1"/>
                          </a:solidFill>
                          <a:latin typeface="Trebuchet MS"/>
                          <a:ea typeface="Trebuchet MS"/>
                          <a:cs typeface="Trebuchet MS"/>
                          <a:sym typeface="Trebuchet MS"/>
                        </a:rPr>
                        <a:t>專題實作</a:t>
                      </a: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solidFill>
                      <a:srgbClr val="6D91A0"/>
                    </a:solidFill>
                  </a:tcPr>
                </a:tc>
                <a:tc>
                  <a:txBody>
                    <a:bodyPr/>
                    <a:lstStyle/>
                    <a:p>
                      <a:pPr marL="0" marR="0" lvl="0" indent="0" algn="l" rtl="0">
                        <a:spcBef>
                          <a:spcPts val="0"/>
                        </a:spcBef>
                        <a:spcAft>
                          <a:spcPts val="0"/>
                        </a:spcAft>
                        <a:buNone/>
                      </a:pPr>
                      <a:endParaRPr sz="1800"/>
                    </a:p>
                  </a:txBody>
                  <a:tcPr marL="91450" marR="91450" marT="45725" marB="45725">
                    <a:solidFill>
                      <a:srgbClr val="6D91A0"/>
                    </a:solidFill>
                  </a:tcPr>
                </a:tc>
                <a:tc>
                  <a:txBody>
                    <a:bodyPr/>
                    <a:lstStyle/>
                    <a:p>
                      <a:pPr marL="0" marR="0" lvl="0" indent="0" algn="l" rtl="0">
                        <a:spcBef>
                          <a:spcPts val="0"/>
                        </a:spcBef>
                        <a:spcAft>
                          <a:spcPts val="0"/>
                        </a:spcAft>
                        <a:buNone/>
                      </a:pPr>
                      <a:endParaRPr sz="1800"/>
                    </a:p>
                  </a:txBody>
                  <a:tcPr marL="91450" marR="91450" marT="45725" marB="45725">
                    <a:solidFill>
                      <a:srgbClr val="6D91A0"/>
                    </a:solidFill>
                  </a:tcPr>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zh-TW" sz="1800"/>
                        <a:t>撰寫報告</a:t>
                      </a:r>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solidFill>
                      <a:srgbClr val="6D91A0"/>
                    </a:solidFill>
                  </a:tcPr>
                </a:tc>
                <a:extLst>
                  <a:ext uri="{0D108BD9-81ED-4DB2-BD59-A6C34878D82A}">
                    <a16:rowId xmlns:a16="http://schemas.microsoft.com/office/drawing/2014/main" val="10003"/>
                  </a:ext>
                </a:extLst>
              </a:tr>
            </a:tbl>
          </a:graphicData>
        </a:graphic>
      </p:graphicFrame>
      <p:sp>
        <p:nvSpPr>
          <p:cNvPr id="163" name="Google Shape;163;p21"/>
          <p:cNvSpPr txBox="1"/>
          <p:nvPr/>
        </p:nvSpPr>
        <p:spPr>
          <a:xfrm>
            <a:off x="5166804" y="6153359"/>
            <a:ext cx="126950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800" b="0" i="0" u="none" strike="noStrike" cap="none">
                <a:solidFill>
                  <a:schemeClr val="accent2"/>
                </a:solidFill>
                <a:latin typeface="Trebuchet MS"/>
                <a:ea typeface="Trebuchet MS"/>
                <a:cs typeface="Trebuchet MS"/>
                <a:sym typeface="Trebuchet MS"/>
              </a:rPr>
              <a:t>專題進度</a:t>
            </a:r>
            <a:endParaRPr/>
          </a:p>
        </p:txBody>
      </p:sp>
      <p:sp>
        <p:nvSpPr>
          <p:cNvPr id="164" name="Google Shape;164;p21"/>
          <p:cNvSpPr txBox="1"/>
          <p:nvPr/>
        </p:nvSpPr>
        <p:spPr>
          <a:xfrm>
            <a:off x="3901736" y="1790545"/>
            <a:ext cx="3799642" cy="16312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000">
                <a:solidFill>
                  <a:srgbClr val="2A5010"/>
                </a:solidFill>
                <a:latin typeface="DFKai-SB"/>
                <a:ea typeface="DFKai-SB"/>
                <a:cs typeface="DFKai-SB"/>
                <a:sym typeface="DFKai-SB"/>
              </a:rPr>
              <a:t>空氣監測傳感器:黃馨輝</a:t>
            </a:r>
            <a:endParaRPr sz="2000">
              <a:solidFill>
                <a:srgbClr val="2A5010"/>
              </a:solidFill>
              <a:latin typeface="DFKai-SB"/>
              <a:ea typeface="DFKai-SB"/>
              <a:cs typeface="DFKai-SB"/>
              <a:sym typeface="DFKai-SB"/>
            </a:endParaRPr>
          </a:p>
          <a:p>
            <a:pPr marL="0" marR="0" lvl="0" indent="0" algn="l" rtl="0">
              <a:spcBef>
                <a:spcPts val="0"/>
              </a:spcBef>
              <a:spcAft>
                <a:spcPts val="0"/>
              </a:spcAft>
              <a:buNone/>
            </a:pPr>
            <a:r>
              <a:rPr lang="zh-TW" sz="2000">
                <a:solidFill>
                  <a:srgbClr val="2A5010"/>
                </a:solidFill>
                <a:latin typeface="DFKai-SB"/>
                <a:ea typeface="DFKai-SB"/>
                <a:cs typeface="DFKai-SB"/>
                <a:sym typeface="DFKai-SB"/>
              </a:rPr>
              <a:t>傳感器網頁圖形化:黃馨輝</a:t>
            </a:r>
            <a:endParaRPr sz="2000">
              <a:solidFill>
                <a:srgbClr val="2A5010"/>
              </a:solidFill>
              <a:latin typeface="DFKai-SB"/>
              <a:ea typeface="DFKai-SB"/>
              <a:cs typeface="DFKai-SB"/>
              <a:sym typeface="DFKai-SB"/>
            </a:endParaRPr>
          </a:p>
          <a:p>
            <a:pPr marL="0" marR="0" lvl="0" indent="0" algn="l" rtl="0">
              <a:spcBef>
                <a:spcPts val="0"/>
              </a:spcBef>
              <a:spcAft>
                <a:spcPts val="0"/>
              </a:spcAft>
              <a:buNone/>
            </a:pPr>
            <a:r>
              <a:rPr lang="zh-TW" sz="2000">
                <a:solidFill>
                  <a:srgbClr val="2A5010"/>
                </a:solidFill>
                <a:latin typeface="DFKai-SB"/>
                <a:ea typeface="DFKai-SB"/>
                <a:cs typeface="DFKai-SB"/>
                <a:sym typeface="DFKai-SB"/>
              </a:rPr>
              <a:t>自走車介面:顧恆瑞</a:t>
            </a:r>
            <a:endParaRPr sz="2000">
              <a:solidFill>
                <a:srgbClr val="2A5010"/>
              </a:solidFill>
              <a:latin typeface="DFKai-SB"/>
              <a:ea typeface="DFKai-SB"/>
              <a:cs typeface="DFKai-SB"/>
              <a:sym typeface="DFKai-SB"/>
            </a:endParaRPr>
          </a:p>
          <a:p>
            <a:pPr marL="0" marR="0" lvl="0" indent="0" algn="l" rtl="0">
              <a:spcBef>
                <a:spcPts val="0"/>
              </a:spcBef>
              <a:spcAft>
                <a:spcPts val="0"/>
              </a:spcAft>
              <a:buNone/>
            </a:pPr>
            <a:r>
              <a:rPr lang="zh-TW" sz="2000" b="1">
                <a:solidFill>
                  <a:srgbClr val="2A5010"/>
                </a:solidFill>
                <a:latin typeface="DFKai-SB"/>
                <a:ea typeface="DFKai-SB"/>
                <a:cs typeface="DFKai-SB"/>
                <a:sym typeface="DFKai-SB"/>
              </a:rPr>
              <a:t>Messaging API系統架構:</a:t>
            </a:r>
            <a:r>
              <a:rPr lang="zh-TW" sz="2000">
                <a:solidFill>
                  <a:srgbClr val="2A5010"/>
                </a:solidFill>
                <a:latin typeface="DFKai-SB"/>
                <a:ea typeface="DFKai-SB"/>
                <a:cs typeface="DFKai-SB"/>
                <a:sym typeface="DFKai-SB"/>
              </a:rPr>
              <a:t>顧恆瑞</a:t>
            </a:r>
            <a:endParaRPr sz="2000">
              <a:solidFill>
                <a:srgbClr val="2A5010"/>
              </a:solidFill>
              <a:latin typeface="DFKai-SB"/>
              <a:ea typeface="DFKai-SB"/>
              <a:cs typeface="DFKai-SB"/>
              <a:sym typeface="DFKai-SB"/>
            </a:endParaRPr>
          </a:p>
          <a:p>
            <a:pPr marL="0" marR="0" lvl="0" indent="0" algn="l" rtl="0">
              <a:spcBef>
                <a:spcPts val="0"/>
              </a:spcBef>
              <a:spcAft>
                <a:spcPts val="0"/>
              </a:spcAft>
              <a:buNone/>
            </a:pPr>
            <a:r>
              <a:rPr lang="zh-TW" sz="2000">
                <a:solidFill>
                  <a:srgbClr val="2A5010"/>
                </a:solidFill>
                <a:latin typeface="DFKai-SB"/>
                <a:ea typeface="DFKai-SB"/>
                <a:cs typeface="DFKai-SB"/>
                <a:sym typeface="DFKai-SB"/>
              </a:rPr>
              <a:t>撰寫報告:黃馨輝、顧恆瑞</a:t>
            </a:r>
            <a:endParaRPr sz="2000">
              <a:solidFill>
                <a:srgbClr val="2A5010"/>
              </a:solidFill>
              <a:latin typeface="DFKai-SB"/>
              <a:ea typeface="DFKai-SB"/>
              <a:cs typeface="DFKai-SB"/>
              <a:sym typeface="DFKai-SB"/>
            </a:endParaRPr>
          </a:p>
        </p:txBody>
      </p:sp>
      <p:sp>
        <p:nvSpPr>
          <p:cNvPr id="165" name="Google Shape;165;p21"/>
          <p:cNvSpPr txBox="1"/>
          <p:nvPr/>
        </p:nvSpPr>
        <p:spPr>
          <a:xfrm>
            <a:off x="5035760" y="3707644"/>
            <a:ext cx="112302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800">
                <a:solidFill>
                  <a:schemeClr val="accent2"/>
                </a:solidFill>
                <a:latin typeface="Trebuchet MS"/>
                <a:ea typeface="Trebuchet MS"/>
                <a:cs typeface="Trebuchet MS"/>
                <a:sym typeface="Trebuchet MS"/>
              </a:rPr>
              <a:t>工作分配</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5"/>
          <p:cNvSpPr txBox="1">
            <a:spLocks noGrp="1"/>
          </p:cNvSpPr>
          <p:nvPr>
            <p:ph type="title"/>
          </p:nvPr>
        </p:nvSpPr>
        <p:spPr>
          <a:xfrm>
            <a:off x="3562578" y="2882282"/>
            <a:ext cx="4462837"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zh-TW"/>
              <a:t>程式流程與專題實作</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2"/>
          <p:cNvSpPr txBox="1">
            <a:spLocks noGrp="1"/>
          </p:cNvSpPr>
          <p:nvPr>
            <p:ph type="title"/>
          </p:nvPr>
        </p:nvSpPr>
        <p:spPr>
          <a:xfrm>
            <a:off x="727895" y="475660"/>
            <a:ext cx="8596668" cy="1320800"/>
          </a:xfrm>
          <a:prstGeom prst="rect">
            <a:avLst/>
          </a:prstGeom>
          <a:noFill/>
          <a:ln>
            <a:noFill/>
          </a:ln>
        </p:spPr>
        <p:txBody>
          <a:bodyPr spcFirstLastPara="1" wrap="square" lIns="91425" tIns="45700" rIns="91425" bIns="45700" anchor="t" anchorCtr="0">
            <a:normAutofit/>
          </a:bodyPr>
          <a:lstStyle/>
          <a:p>
            <a:pPr marL="342900" lvl="0" indent="-342900" algn="ctr" rtl="0">
              <a:lnSpc>
                <a:spcPct val="200000"/>
              </a:lnSpc>
              <a:spcBef>
                <a:spcPts val="0"/>
              </a:spcBef>
              <a:spcAft>
                <a:spcPts val="0"/>
              </a:spcAft>
              <a:buClr>
                <a:schemeClr val="accent1"/>
              </a:buClr>
              <a:buSzPts val="3600"/>
              <a:buFont typeface="Arial"/>
              <a:buNone/>
            </a:pPr>
            <a:r>
              <a:rPr lang="zh-TW">
                <a:latin typeface="Arial"/>
                <a:ea typeface="Arial"/>
                <a:cs typeface="Arial"/>
                <a:sym typeface="Arial"/>
              </a:rPr>
              <a:t>感測器</a:t>
            </a:r>
            <a:endParaRPr/>
          </a:p>
        </p:txBody>
      </p:sp>
      <p:pic>
        <p:nvPicPr>
          <p:cNvPr id="171" name="Google Shape;171;p22"/>
          <p:cNvPicPr preferRelativeResize="0">
            <a:picLocks noGrp="1"/>
          </p:cNvPicPr>
          <p:nvPr>
            <p:ph type="body" idx="1"/>
          </p:nvPr>
        </p:nvPicPr>
        <p:blipFill rotWithShape="1">
          <a:blip r:embed="rId3">
            <a:alphaModFix/>
          </a:blip>
          <a:srcRect/>
          <a:stretch/>
        </p:blipFill>
        <p:spPr>
          <a:xfrm>
            <a:off x="1110142" y="2217120"/>
            <a:ext cx="2213040" cy="2060627"/>
          </a:xfrm>
          <a:prstGeom prst="rect">
            <a:avLst/>
          </a:prstGeom>
          <a:noFill/>
          <a:ln>
            <a:noFill/>
          </a:ln>
        </p:spPr>
      </p:pic>
      <p:sp>
        <p:nvSpPr>
          <p:cNvPr id="172" name="Google Shape;172;p22"/>
          <p:cNvSpPr txBox="1"/>
          <p:nvPr/>
        </p:nvSpPr>
        <p:spPr>
          <a:xfrm>
            <a:off x="1487256" y="4564466"/>
            <a:ext cx="138172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400">
                <a:solidFill>
                  <a:schemeClr val="accent2"/>
                </a:solidFill>
                <a:latin typeface="Trebuchet MS"/>
                <a:ea typeface="Trebuchet MS"/>
                <a:cs typeface="Trebuchet MS"/>
                <a:sym typeface="Trebuchet MS"/>
              </a:rPr>
              <a:t>MG811</a:t>
            </a:r>
            <a:endParaRPr sz="2400">
              <a:solidFill>
                <a:schemeClr val="accent2"/>
              </a:solidFill>
              <a:latin typeface="Trebuchet MS"/>
              <a:ea typeface="Trebuchet MS"/>
              <a:cs typeface="Trebuchet MS"/>
              <a:sym typeface="Trebuchet MS"/>
            </a:endParaRPr>
          </a:p>
        </p:txBody>
      </p:sp>
      <p:pic>
        <p:nvPicPr>
          <p:cNvPr id="173" name="Google Shape;173;p22"/>
          <p:cNvPicPr preferRelativeResize="0"/>
          <p:nvPr/>
        </p:nvPicPr>
        <p:blipFill rotWithShape="1">
          <a:blip r:embed="rId4">
            <a:alphaModFix/>
          </a:blip>
          <a:srcRect/>
          <a:stretch/>
        </p:blipFill>
        <p:spPr>
          <a:xfrm>
            <a:off x="6917043" y="2241456"/>
            <a:ext cx="2255716" cy="2255716"/>
          </a:xfrm>
          <a:prstGeom prst="rect">
            <a:avLst/>
          </a:prstGeom>
          <a:noFill/>
          <a:ln>
            <a:noFill/>
          </a:ln>
        </p:spPr>
      </p:pic>
      <p:pic>
        <p:nvPicPr>
          <p:cNvPr id="174" name="Google Shape;174;p22"/>
          <p:cNvPicPr preferRelativeResize="0"/>
          <p:nvPr/>
        </p:nvPicPr>
        <p:blipFill rotWithShape="1">
          <a:blip r:embed="rId5">
            <a:alphaModFix/>
          </a:blip>
          <a:srcRect/>
          <a:stretch/>
        </p:blipFill>
        <p:spPr>
          <a:xfrm>
            <a:off x="3879469" y="2083179"/>
            <a:ext cx="2481287" cy="2481287"/>
          </a:xfrm>
          <a:prstGeom prst="rect">
            <a:avLst/>
          </a:prstGeom>
          <a:noFill/>
          <a:ln>
            <a:noFill/>
          </a:ln>
        </p:spPr>
      </p:pic>
      <p:sp>
        <p:nvSpPr>
          <p:cNvPr id="175" name="Google Shape;175;p22"/>
          <p:cNvSpPr txBox="1"/>
          <p:nvPr/>
        </p:nvSpPr>
        <p:spPr>
          <a:xfrm>
            <a:off x="4406259" y="4564466"/>
            <a:ext cx="12399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400">
                <a:solidFill>
                  <a:schemeClr val="accent2"/>
                </a:solidFill>
                <a:latin typeface="Trebuchet MS"/>
                <a:ea typeface="Trebuchet MS"/>
                <a:cs typeface="Trebuchet MS"/>
                <a:sym typeface="Trebuchet MS"/>
              </a:rPr>
              <a:t>DHT11</a:t>
            </a:r>
            <a:endParaRPr sz="2400">
              <a:solidFill>
                <a:schemeClr val="accent2"/>
              </a:solidFill>
              <a:latin typeface="Trebuchet MS"/>
              <a:ea typeface="Trebuchet MS"/>
              <a:cs typeface="Trebuchet MS"/>
              <a:sym typeface="Trebuchet MS"/>
            </a:endParaRPr>
          </a:p>
        </p:txBody>
      </p:sp>
      <p:sp>
        <p:nvSpPr>
          <p:cNvPr id="176" name="Google Shape;176;p22"/>
          <p:cNvSpPr txBox="1"/>
          <p:nvPr/>
        </p:nvSpPr>
        <p:spPr>
          <a:xfrm>
            <a:off x="7182917" y="4564466"/>
            <a:ext cx="192645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400">
                <a:solidFill>
                  <a:schemeClr val="accent2"/>
                </a:solidFill>
                <a:latin typeface="Trebuchet MS"/>
                <a:ea typeface="Trebuchet MS"/>
                <a:cs typeface="Trebuchet MS"/>
                <a:sym typeface="Trebuchet MS"/>
              </a:rPr>
              <a:t>PMS7003</a:t>
            </a:r>
            <a:endParaRPr sz="2400">
              <a:solidFill>
                <a:schemeClr val="accent2"/>
              </a:solidFill>
              <a:latin typeface="Trebuchet MS"/>
              <a:ea typeface="Trebuchet MS"/>
              <a:cs typeface="Trebuchet MS"/>
              <a:sym typeface="Trebuchet M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3"/>
          <p:cNvSpPr txBox="1">
            <a:spLocks noGrp="1"/>
          </p:cNvSpPr>
          <p:nvPr>
            <p:ph type="title"/>
          </p:nvPr>
        </p:nvSpPr>
        <p:spPr>
          <a:xfrm>
            <a:off x="1041318" y="778276"/>
            <a:ext cx="8596668" cy="13208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accent1"/>
              </a:buClr>
              <a:buSzPts val="3600"/>
              <a:buFont typeface="Trebuchet MS"/>
              <a:buNone/>
            </a:pPr>
            <a:r>
              <a:rPr lang="zh-TW"/>
              <a:t>電路配置圖</a:t>
            </a:r>
            <a:endParaRPr/>
          </a:p>
        </p:txBody>
      </p:sp>
      <p:pic>
        <p:nvPicPr>
          <p:cNvPr id="182" name="Google Shape;182;p23"/>
          <p:cNvPicPr preferRelativeResize="0">
            <a:picLocks noGrp="1"/>
          </p:cNvPicPr>
          <p:nvPr>
            <p:ph type="body" idx="1"/>
          </p:nvPr>
        </p:nvPicPr>
        <p:blipFill rotWithShape="1">
          <a:blip r:embed="rId3">
            <a:alphaModFix/>
          </a:blip>
          <a:srcRect/>
          <a:stretch/>
        </p:blipFill>
        <p:spPr>
          <a:xfrm>
            <a:off x="1874208" y="1894889"/>
            <a:ext cx="6930887" cy="450585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Google Shape;187;p24"/>
          <p:cNvPicPr preferRelativeResize="0">
            <a:picLocks noGrp="1"/>
          </p:cNvPicPr>
          <p:nvPr>
            <p:ph type="body" idx="1"/>
          </p:nvPr>
        </p:nvPicPr>
        <p:blipFill rotWithShape="1">
          <a:blip r:embed="rId3">
            <a:alphaModFix/>
          </a:blip>
          <a:srcRect/>
          <a:stretch/>
        </p:blipFill>
        <p:spPr>
          <a:xfrm rot="-5400000">
            <a:off x="3140848" y="-44629"/>
            <a:ext cx="5466423" cy="728856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6"/>
          <p:cNvSpPr txBox="1">
            <a:spLocks noGrp="1"/>
          </p:cNvSpPr>
          <p:nvPr>
            <p:ph type="title"/>
          </p:nvPr>
        </p:nvSpPr>
        <p:spPr>
          <a:xfrm>
            <a:off x="1003067" y="360915"/>
            <a:ext cx="8596668" cy="13208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accent1"/>
              </a:buClr>
              <a:buSzPts val="3600"/>
              <a:buFont typeface="DFKai-SB"/>
              <a:buNone/>
            </a:pPr>
            <a:r>
              <a:rPr lang="zh-TW" b="1">
                <a:latin typeface="DFKai-SB"/>
                <a:ea typeface="DFKai-SB"/>
                <a:cs typeface="DFKai-SB"/>
                <a:sym typeface="DFKai-SB"/>
              </a:rPr>
              <a:t>Arduino程式碼</a:t>
            </a:r>
            <a:endParaRPr/>
          </a:p>
        </p:txBody>
      </p:sp>
      <p:pic>
        <p:nvPicPr>
          <p:cNvPr id="198" name="Google Shape;198;p26"/>
          <p:cNvPicPr preferRelativeResize="0">
            <a:picLocks noGrp="1"/>
          </p:cNvPicPr>
          <p:nvPr>
            <p:ph type="body" idx="1"/>
          </p:nvPr>
        </p:nvPicPr>
        <p:blipFill rotWithShape="1">
          <a:blip r:embed="rId3">
            <a:alphaModFix/>
          </a:blip>
          <a:srcRect/>
          <a:stretch/>
        </p:blipFill>
        <p:spPr>
          <a:xfrm>
            <a:off x="1180731" y="1178955"/>
            <a:ext cx="4120670" cy="5572513"/>
          </a:xfrm>
          <a:prstGeom prst="rect">
            <a:avLst/>
          </a:prstGeom>
          <a:noFill/>
          <a:ln>
            <a:noFill/>
          </a:ln>
        </p:spPr>
      </p:pic>
      <p:pic>
        <p:nvPicPr>
          <p:cNvPr id="199" name="Google Shape;199;p26"/>
          <p:cNvPicPr preferRelativeResize="0"/>
          <p:nvPr/>
        </p:nvPicPr>
        <p:blipFill rotWithShape="1">
          <a:blip r:embed="rId4">
            <a:alphaModFix/>
          </a:blip>
          <a:srcRect/>
          <a:stretch/>
        </p:blipFill>
        <p:spPr>
          <a:xfrm>
            <a:off x="5399282" y="1681715"/>
            <a:ext cx="4749196" cy="4346825"/>
          </a:xfrm>
          <a:prstGeom prst="rect">
            <a:avLst/>
          </a:prstGeom>
          <a:noFill/>
          <a:ln>
            <a:noFill/>
          </a:ln>
        </p:spPr>
      </p:pic>
    </p:spTree>
  </p:cSld>
  <p:clrMapOvr>
    <a:masterClrMapping/>
  </p:clrMapOvr>
</p:sld>
</file>

<file path=ppt/theme/theme1.xml><?xml version="1.0" encoding="utf-8"?>
<a:theme xmlns:a="http://schemas.openxmlformats.org/drawingml/2006/main" name="多面向">
  <a:themeElements>
    <a:clrScheme name="多面向">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809</Words>
  <Application>Microsoft Office PowerPoint</Application>
  <PresentationFormat>寬螢幕</PresentationFormat>
  <Paragraphs>68</Paragraphs>
  <Slides>28</Slides>
  <Notes>28</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28</vt:i4>
      </vt:variant>
    </vt:vector>
  </HeadingPairs>
  <TitlesOfParts>
    <vt:vector size="35" baseType="lpstr">
      <vt:lpstr>Trebuchet MS</vt:lpstr>
      <vt:lpstr>Open Sans</vt:lpstr>
      <vt:lpstr>DFKai-SB</vt:lpstr>
      <vt:lpstr>Noto Sans Symbols</vt:lpstr>
      <vt:lpstr>DFKai-SB</vt:lpstr>
      <vt:lpstr>Arial</vt:lpstr>
      <vt:lpstr>多面向</vt:lpstr>
      <vt:lpstr>賣場之智慧自走車 監控介面 </vt:lpstr>
      <vt:lpstr>動機</vt:lpstr>
      <vt:lpstr>目標</vt:lpstr>
      <vt:lpstr>專題進度與工作分配</vt:lpstr>
      <vt:lpstr>程式流程與專題實作</vt:lpstr>
      <vt:lpstr>感測器</vt:lpstr>
      <vt:lpstr>電路配置圖</vt:lpstr>
      <vt:lpstr>PowerPoint 簡報</vt:lpstr>
      <vt:lpstr>Arduino程式碼</vt:lpstr>
      <vt:lpstr>PowerPoint 簡報</vt:lpstr>
      <vt:lpstr>圖形化結果</vt:lpstr>
      <vt:lpstr>第二部分 簡易介面 </vt:lpstr>
      <vt:lpstr>(前言)StarGazer室內定位</vt:lpstr>
      <vt:lpstr>Flask 及 網頁功能介紹</vt:lpstr>
      <vt:lpstr>Flask 程式碼介紹</vt:lpstr>
      <vt:lpstr>地圖資料建置</vt:lpstr>
      <vt:lpstr>實際網頁</vt:lpstr>
      <vt:lpstr>實際網頁</vt:lpstr>
      <vt:lpstr>LineBot 介紹</vt:lpstr>
      <vt:lpstr>LineBot 介紹</vt:lpstr>
      <vt:lpstr>LineBot Python 程式碼</vt:lpstr>
      <vt:lpstr>LineBot Python 程式碼</vt:lpstr>
      <vt:lpstr>Ngrok 小工具</vt:lpstr>
      <vt:lpstr>小資料表</vt:lpstr>
      <vt:lpstr>LineBot 實作結果</vt:lpstr>
      <vt:lpstr>結論與未來發展</vt:lpstr>
      <vt:lpstr>心得感想</vt:lpstr>
      <vt:lpstr>報告結束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賣場之智慧自走車 監控介面 </dc:title>
  <dc:creator>黃馨輝</dc:creator>
  <cp:lastModifiedBy>馨輝 黃</cp:lastModifiedBy>
  <cp:revision>5</cp:revision>
  <dcterms:modified xsi:type="dcterms:W3CDTF">2021-06-24T06:54:41Z</dcterms:modified>
</cp:coreProperties>
</file>